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5143500" cx="9144000"/>
  <p:notesSz cx="6858000" cy="9144000"/>
  <p:embeddedFontLst>
    <p:embeddedFont>
      <p:font typeface="Roboto"/>
      <p:regular r:id="rId98"/>
      <p:bold r:id="rId99"/>
      <p:italic r:id="rId100"/>
      <p:boldItalic r:id="rId101"/>
    </p:embeddedFont>
    <p:embeddedFont>
      <p:font typeface="Nunito"/>
      <p:regular r:id="rId102"/>
      <p:bold r:id="rId103"/>
      <p:italic r:id="rId104"/>
      <p:boldItalic r:id="rId105"/>
    </p:embeddedFont>
    <p:embeddedFont>
      <p:font typeface="Merriweather"/>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59C972-EBDE-4A54-9611-6223AA7F84ED}">
  <a:tblStyle styleId="{E159C972-EBDE-4A54-9611-6223AA7F84E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erriweather-bold.fntdata"/><Relationship Id="rId106" Type="http://schemas.openxmlformats.org/officeDocument/2006/relationships/font" Target="fonts/Merriweather-regular.fntdata"/><Relationship Id="rId105" Type="http://schemas.openxmlformats.org/officeDocument/2006/relationships/font" Target="fonts/Nunito-boldItalic.fntdata"/><Relationship Id="rId104" Type="http://schemas.openxmlformats.org/officeDocument/2006/relationships/font" Target="fonts/Nunito-italic.fntdata"/><Relationship Id="rId109" Type="http://schemas.openxmlformats.org/officeDocument/2006/relationships/font" Target="fonts/Merriweather-boldItalic.fntdata"/><Relationship Id="rId108" Type="http://schemas.openxmlformats.org/officeDocument/2006/relationships/font" Target="fonts/Merriweather-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Nunito-bold.fntdata"/><Relationship Id="rId102" Type="http://schemas.openxmlformats.org/officeDocument/2006/relationships/font" Target="fonts/Nunito-regular.fntdata"/><Relationship Id="rId101" Type="http://schemas.openxmlformats.org/officeDocument/2006/relationships/font" Target="fonts/Roboto-boldItalic.fntdata"/><Relationship Id="rId100" Type="http://schemas.openxmlformats.org/officeDocument/2006/relationships/font" Target="fonts/Robot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Roboto-bold.fntdata"/><Relationship Id="rId10" Type="http://schemas.openxmlformats.org/officeDocument/2006/relationships/slide" Target="slides/slide4.xml"/><Relationship Id="rId98" Type="http://schemas.openxmlformats.org/officeDocument/2006/relationships/font" Target="fonts/Roboto-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33e3c49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33e3c49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ec624a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3ec624a8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e5a10f1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e5a10f1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e5a10f1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e5a10f1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e5a10f18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3e5a10f18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e5a10f1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e5a10f1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dfe746b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dfe746b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dfe746b9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dfe746b9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dfe746b9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dfe746b9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1dce811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1dce811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e5a10f187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3e5a10f187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3e5a10f187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3e5a10f187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e5a10f187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e5a10f187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e5a10f1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e5a10f1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dfe746b9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12dfe746b90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3e5a10f18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3e5a10f18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e5a10f187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3e5a10f187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3e5a10f187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3e5a10f187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e467f6860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2e467f6860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e5a10f187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3e5a10f187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2dfe746b9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2dfe746b9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3ec7bed38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3ec7bed3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ec7bed38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ec7bed38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3ec7bed38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3ec7bed38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ec7bed38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3ec7bed38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3ec7bed38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3ec7bed38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2dfe746b9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12dfe746b90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2dfe746b9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2dfe746b9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2dfe746b9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2dfe746b9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dfe746b9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2dfe746b9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3ec624a88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3ec624a88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3e02b7c2d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3e02b7c2d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0aff6f8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0aff6f8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3ec624a88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3ec624a88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333e3c494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333e3c494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3ec624a88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3ec624a88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333e3c49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333e3c49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33e3c494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33e3c494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2"/>
          <p:cNvGrpSpPr/>
          <p:nvPr/>
        </p:nvGrpSpPr>
        <p:grpSpPr>
          <a:xfrm>
            <a:off x="7057468" y="5088"/>
            <a:ext cx="1851281" cy="752108"/>
            <a:chOff x="6917201" y="0"/>
            <a:chExt cx="2227776"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2"/>
          <p:cNvGrpSpPr/>
          <p:nvPr/>
        </p:nvGrpSpPr>
        <p:grpSpPr>
          <a:xfrm>
            <a:off x="6553032" y="4217852"/>
            <a:ext cx="2389067" cy="925737"/>
            <a:chOff x="6917201" y="0"/>
            <a:chExt cx="2227776"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
          <p:cNvGrpSpPr/>
          <p:nvPr/>
        </p:nvGrpSpPr>
        <p:grpSpPr>
          <a:xfrm>
            <a:off x="199149" y="4055652"/>
            <a:ext cx="2795413" cy="1083308"/>
            <a:chOff x="6917201" y="0"/>
            <a:chExt cx="2227776"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11"/>
          <p:cNvGrpSpPr/>
          <p:nvPr/>
        </p:nvGrpSpPr>
        <p:grpSpPr>
          <a:xfrm>
            <a:off x="5959222" y="4119576"/>
            <a:ext cx="2520951" cy="1024165"/>
            <a:chOff x="6917201" y="0"/>
            <a:chExt cx="2227776"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11"/>
          <p:cNvGrpSpPr/>
          <p:nvPr/>
        </p:nvGrpSpPr>
        <p:grpSpPr>
          <a:xfrm>
            <a:off x="199149" y="2"/>
            <a:ext cx="2795413" cy="1083308"/>
            <a:chOff x="6917201" y="0"/>
            <a:chExt cx="2227776"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11"/>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7" name="Shape 37"/>
        <p:cNvGrpSpPr/>
        <p:nvPr/>
      </p:nvGrpSpPr>
      <p:grpSpPr>
        <a:xfrm>
          <a:off x="0" y="0"/>
          <a:ext cx="0" cy="0"/>
          <a:chOff x="0" y="0"/>
          <a:chExt cx="0" cy="0"/>
        </a:xfrm>
      </p:grpSpPr>
      <p:sp>
        <p:nvSpPr>
          <p:cNvPr id="38" name="Google Shape;38;p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3" name="Google Shape;43;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44" name="Shape 44"/>
        <p:cNvGrpSpPr/>
        <p:nvPr/>
      </p:nvGrpSpPr>
      <p:grpSpPr>
        <a:xfrm>
          <a:off x="0" y="0"/>
          <a:ext cx="0" cy="0"/>
          <a:chOff x="0" y="0"/>
          <a:chExt cx="0" cy="0"/>
        </a:xfrm>
      </p:grpSpPr>
      <p:sp>
        <p:nvSpPr>
          <p:cNvPr id="45" name="Google Shape;45;p4"/>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4"/>
          <p:cNvGrpSpPr/>
          <p:nvPr/>
        </p:nvGrpSpPr>
        <p:grpSpPr>
          <a:xfrm>
            <a:off x="5594191" y="3961115"/>
            <a:ext cx="2910144" cy="1182340"/>
            <a:chOff x="6917201" y="0"/>
            <a:chExt cx="2227776" cy="863400"/>
          </a:xfrm>
        </p:grpSpPr>
        <p:sp>
          <p:nvSpPr>
            <p:cNvPr id="47" name="Google Shape;47;p4"/>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 name="Google Shape;50;p4"/>
          <p:cNvGrpSpPr/>
          <p:nvPr/>
        </p:nvGrpSpPr>
        <p:grpSpPr>
          <a:xfrm>
            <a:off x="199149" y="2"/>
            <a:ext cx="2795413" cy="1083308"/>
            <a:chOff x="6917201" y="0"/>
            <a:chExt cx="2227776" cy="863400"/>
          </a:xfrm>
        </p:grpSpPr>
        <p:sp>
          <p:nvSpPr>
            <p:cNvPr id="51" name="Google Shape;51;p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4"/>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55" name="Google Shape;55;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7"/>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 name="Google Shape;85;p8"/>
          <p:cNvGrpSpPr/>
          <p:nvPr/>
        </p:nvGrpSpPr>
        <p:grpSpPr>
          <a:xfrm>
            <a:off x="34934" y="4522125"/>
            <a:ext cx="1593305" cy="617072"/>
            <a:chOff x="6917201" y="0"/>
            <a:chExt cx="2227776"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8"/>
          <p:cNvGrpSpPr/>
          <p:nvPr/>
        </p:nvGrpSpPr>
        <p:grpSpPr>
          <a:xfrm>
            <a:off x="5886353" y="1243"/>
            <a:ext cx="3257454" cy="1261514"/>
            <a:chOff x="6917201" y="0"/>
            <a:chExt cx="2227776"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8"/>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9"/>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0"/>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electropeak.com/learn/download/gml692-load-cell-sensor-datashee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cdn.sparkfun.com/datasheets/Sensors/ForceFlex/hx711_english.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www.china-electricmotor.com/pdf/wm.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components101.com/sites/default/files/component_datasheet/lm35%20datasheet.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peltiermodules.com/peltier.datasheet/TEC1-12706.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farnell.com/datasheets/3205325.pdf" TargetMode="External"/><Relationship Id="rId4" Type="http://schemas.openxmlformats.org/officeDocument/2006/relationships/hyperlink" Target="https://www.farnell.com/datasheets/2841716.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jpg"/><Relationship Id="rId4" Type="http://schemas.openxmlformats.org/officeDocument/2006/relationships/image" Target="../media/image41.png"/><Relationship Id="rId10" Type="http://schemas.openxmlformats.org/officeDocument/2006/relationships/image" Target="../media/image47.png"/><Relationship Id="rId9" Type="http://schemas.openxmlformats.org/officeDocument/2006/relationships/image" Target="../media/image43.png"/><Relationship Id="rId5" Type="http://schemas.openxmlformats.org/officeDocument/2006/relationships/image" Target="../media/image39.jpg"/><Relationship Id="rId6" Type="http://schemas.openxmlformats.org/officeDocument/2006/relationships/image" Target="../media/image32.jpg"/><Relationship Id="rId7" Type="http://schemas.openxmlformats.org/officeDocument/2006/relationships/image" Target="../media/image44.png"/><Relationship Id="rId8"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amazon.com/Greartisan-Electric-Reduction-Centric-Diameter/dp/B072R57C56?th=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6.png"/><Relationship Id="rId4" Type="http://schemas.openxmlformats.org/officeDocument/2006/relationships/image" Target="../media/image52.jpg"/><Relationship Id="rId5"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5.pn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8.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jpg"/><Relationship Id="rId7"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cdn.sparkfun.com/datasheets/Sensors/Proximity/HCSR04.pdf" TargetMode="Externa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5.jp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7.jpg"/><Relationship Id="rId4" Type="http://schemas.openxmlformats.org/officeDocument/2006/relationships/image" Target="../media/image68.jpg"/><Relationship Id="rId5" Type="http://schemas.openxmlformats.org/officeDocument/2006/relationships/image" Target="../media/image6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cdn.sparkfun.com/assets/f/f/a/5/0/DS-16038.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hyperlink" Target="https://dms.uom.lk/s/8sKq6FmijoANdwQ"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0.jp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components101.com/sites/default/files/component_datasheet/16x2%20LCD%20Datasheet.pdf"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8.png"/><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pdf1.alldatasheet.com/datasheet-pdf/view/83871/TI/PCF8574A.html"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7.jpg"/><Relationship Id="rId4" Type="http://schemas.openxmlformats.org/officeDocument/2006/relationships/image" Target="../media/image90.png"/><Relationship Id="rId5" Type="http://schemas.openxmlformats.org/officeDocument/2006/relationships/image" Target="../media/image91.gi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www.pololu.com/product/2267"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9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6.png"/><Relationship Id="rId4" Type="http://schemas.openxmlformats.org/officeDocument/2006/relationships/image" Target="../media/image92.png"/><Relationship Id="rId5" Type="http://schemas.openxmlformats.org/officeDocument/2006/relationships/image" Target="../media/image9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9.png"/><Relationship Id="rId4" Type="http://schemas.openxmlformats.org/officeDocument/2006/relationships/image" Target="../media/image101.png"/><Relationship Id="rId5" Type="http://schemas.openxmlformats.org/officeDocument/2006/relationships/image" Target="../media/image100.png"/><Relationship Id="rId6" Type="http://schemas.openxmlformats.org/officeDocument/2006/relationships/image" Target="../media/image10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91353" y="1323108"/>
            <a:ext cx="5361300" cy="144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GB" sz="2120"/>
              <a:t>IN 1900 ( ICT Project)</a:t>
            </a:r>
            <a:endParaRPr b="1" sz="2120"/>
          </a:p>
          <a:p>
            <a:pPr indent="0" lvl="0" marL="0" rtl="0" algn="ctr">
              <a:lnSpc>
                <a:spcPct val="100000"/>
              </a:lnSpc>
              <a:spcBef>
                <a:spcPts val="0"/>
              </a:spcBef>
              <a:spcAft>
                <a:spcPts val="0"/>
              </a:spcAft>
              <a:buSzPts val="990"/>
              <a:buNone/>
            </a:pPr>
            <a:r>
              <a:rPr b="1" lang="en-GB" sz="2120"/>
              <a:t>Final presentation</a:t>
            </a:r>
            <a:endParaRPr b="1" sz="2120"/>
          </a:p>
        </p:txBody>
      </p:sp>
      <p:sp>
        <p:nvSpPr>
          <p:cNvPr id="129" name="Google Shape;129;p13"/>
          <p:cNvSpPr txBox="1"/>
          <p:nvPr>
            <p:ph idx="1" type="subTitle"/>
          </p:nvPr>
        </p:nvSpPr>
        <p:spPr>
          <a:xfrm>
            <a:off x="311700" y="2571750"/>
            <a:ext cx="8520600" cy="15297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SzPts val="523"/>
              <a:buNone/>
            </a:pPr>
            <a:r>
              <a:rPr b="1" lang="en-GB" sz="2771"/>
              <a:t>Multifunctional Massaging Chair</a:t>
            </a:r>
            <a:endParaRPr b="1" sz="2771"/>
          </a:p>
          <a:p>
            <a:pPr indent="0" lvl="0" marL="0" rtl="0" algn="ctr">
              <a:lnSpc>
                <a:spcPct val="130000"/>
              </a:lnSpc>
              <a:spcBef>
                <a:spcPts val="1300"/>
              </a:spcBef>
              <a:spcAft>
                <a:spcPts val="0"/>
              </a:spcAft>
              <a:buClr>
                <a:schemeClr val="dk1"/>
              </a:buClr>
              <a:buSzPts val="523"/>
              <a:buFont typeface="Arial"/>
              <a:buNone/>
            </a:pPr>
            <a:r>
              <a:rPr lang="en-GB" sz="2171"/>
              <a:t>Group No: 34</a:t>
            </a:r>
            <a:endParaRPr sz="2171"/>
          </a:p>
          <a:p>
            <a:pPr indent="0" lvl="0" marL="0" rtl="0" algn="ctr">
              <a:lnSpc>
                <a:spcPct val="80000"/>
              </a:lnSpc>
              <a:spcBef>
                <a:spcPts val="1300"/>
              </a:spcBef>
              <a:spcAft>
                <a:spcPts val="0"/>
              </a:spcAft>
              <a:buSzPts val="523"/>
              <a:buNone/>
            </a:pPr>
            <a:r>
              <a:t/>
            </a:r>
            <a:endParaRPr sz="133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ph type="title"/>
          </p:nvPr>
        </p:nvSpPr>
        <p:spPr>
          <a:xfrm>
            <a:off x="339300" y="335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3D view of PCB Design</a:t>
            </a:r>
            <a:endParaRPr b="1"/>
          </a:p>
        </p:txBody>
      </p:sp>
      <p:pic>
        <p:nvPicPr>
          <p:cNvPr id="219" name="Google Shape;219;p22"/>
          <p:cNvPicPr preferRelativeResize="0"/>
          <p:nvPr/>
        </p:nvPicPr>
        <p:blipFill>
          <a:blip r:embed="rId3">
            <a:alphaModFix/>
          </a:blip>
          <a:stretch>
            <a:fillRect/>
          </a:stretch>
        </p:blipFill>
        <p:spPr>
          <a:xfrm>
            <a:off x="3134074" y="1052500"/>
            <a:ext cx="5030026" cy="363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221925" y="236175"/>
            <a:ext cx="7505700" cy="61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Resource Required</a:t>
            </a:r>
            <a:endParaRPr b="1"/>
          </a:p>
        </p:txBody>
      </p:sp>
      <p:sp>
        <p:nvSpPr>
          <p:cNvPr id="225" name="Google Shape;225;p23"/>
          <p:cNvSpPr txBox="1"/>
          <p:nvPr>
            <p:ph idx="1" type="body"/>
          </p:nvPr>
        </p:nvSpPr>
        <p:spPr>
          <a:xfrm>
            <a:off x="819150" y="975075"/>
            <a:ext cx="7505700" cy="3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GB" sz="2000"/>
              <a:t>Softwares:</a:t>
            </a:r>
            <a:endParaRPr b="1" sz="2000"/>
          </a:p>
          <a:p>
            <a:pPr indent="0" lvl="0" marL="0" rtl="0" algn="l">
              <a:lnSpc>
                <a:spcPct val="115000"/>
              </a:lnSpc>
              <a:spcBef>
                <a:spcPts val="1200"/>
              </a:spcBef>
              <a:spcAft>
                <a:spcPts val="0"/>
              </a:spcAft>
              <a:buSzPts val="1300"/>
              <a:buNone/>
            </a:pPr>
            <a:r>
              <a:rPr lang="en-GB" sz="2000">
                <a:solidFill>
                  <a:srgbClr val="111111"/>
                </a:solidFill>
              </a:rPr>
              <a:t>Microchip Studio,Proteus,Blender</a:t>
            </a:r>
            <a:endParaRPr sz="2000">
              <a:solidFill>
                <a:srgbClr val="111111"/>
              </a:solidFill>
            </a:endParaRPr>
          </a:p>
          <a:p>
            <a:pPr indent="0" lvl="0" marL="0" rtl="0" algn="l">
              <a:lnSpc>
                <a:spcPct val="115000"/>
              </a:lnSpc>
              <a:spcBef>
                <a:spcPts val="600"/>
              </a:spcBef>
              <a:spcAft>
                <a:spcPts val="0"/>
              </a:spcAft>
              <a:buSzPts val="1300"/>
              <a:buNone/>
            </a:pPr>
            <a:r>
              <a:rPr b="1" lang="en-GB" sz="2000">
                <a:solidFill>
                  <a:srgbClr val="111111"/>
                </a:solidFill>
              </a:rPr>
              <a:t> Hardwares:</a:t>
            </a:r>
            <a:endParaRPr b="1" sz="2000">
              <a:solidFill>
                <a:srgbClr val="111111"/>
              </a:solidFill>
            </a:endParaRPr>
          </a:p>
          <a:p>
            <a:pPr indent="0" lvl="0" marL="0" rtl="0" algn="l">
              <a:lnSpc>
                <a:spcPct val="115000"/>
              </a:lnSpc>
              <a:spcBef>
                <a:spcPts val="600"/>
              </a:spcBef>
              <a:spcAft>
                <a:spcPts val="0"/>
              </a:spcAft>
              <a:buSzPts val="1300"/>
              <a:buNone/>
            </a:pPr>
            <a:r>
              <a:rPr b="1" lang="en-GB" sz="2000">
                <a:solidFill>
                  <a:srgbClr val="111111"/>
                </a:solidFill>
              </a:rPr>
              <a:t>Sensors-                                                                                                                                                 </a:t>
            </a:r>
            <a:endParaRPr b="1" sz="2000">
              <a:solidFill>
                <a:srgbClr val="111111"/>
              </a:solidFill>
            </a:endParaRPr>
          </a:p>
          <a:p>
            <a:pPr indent="0" lvl="0" marL="546100" rtl="0" algn="l">
              <a:lnSpc>
                <a:spcPct val="115000"/>
              </a:lnSpc>
              <a:spcBef>
                <a:spcPts val="500"/>
              </a:spcBef>
              <a:spcAft>
                <a:spcPts val="0"/>
              </a:spcAft>
              <a:buSzPts val="1300"/>
              <a:buNone/>
            </a:pPr>
            <a:r>
              <a:rPr lang="en-GB" sz="2000">
                <a:solidFill>
                  <a:srgbClr val="111111"/>
                </a:solidFill>
              </a:rPr>
              <a:t>LM35-Temperature sensor </a:t>
            </a:r>
            <a:endParaRPr sz="2000">
              <a:solidFill>
                <a:srgbClr val="111111"/>
              </a:solidFill>
            </a:endParaRPr>
          </a:p>
          <a:p>
            <a:pPr indent="0" lvl="0" marL="546100" rtl="0" algn="l">
              <a:lnSpc>
                <a:spcPct val="100000"/>
              </a:lnSpc>
              <a:spcBef>
                <a:spcPts val="500"/>
              </a:spcBef>
              <a:spcAft>
                <a:spcPts val="0"/>
              </a:spcAft>
              <a:buSzPts val="1300"/>
              <a:buNone/>
            </a:pPr>
            <a:r>
              <a:rPr lang="en-GB" sz="2000">
                <a:solidFill>
                  <a:srgbClr val="111111"/>
                </a:solidFill>
              </a:rPr>
              <a:t>Load sensor </a:t>
            </a:r>
            <a:endParaRPr sz="2000">
              <a:solidFill>
                <a:srgbClr val="111111"/>
              </a:solidFill>
            </a:endParaRPr>
          </a:p>
          <a:p>
            <a:pPr indent="0" lvl="0" marL="546100" rtl="0" algn="l">
              <a:lnSpc>
                <a:spcPct val="100000"/>
              </a:lnSpc>
              <a:spcBef>
                <a:spcPts val="500"/>
              </a:spcBef>
              <a:spcAft>
                <a:spcPts val="0"/>
              </a:spcAft>
              <a:buSzPts val="1300"/>
              <a:buNone/>
            </a:pPr>
            <a:r>
              <a:rPr lang="en-GB" sz="2000">
                <a:solidFill>
                  <a:srgbClr val="111111"/>
                </a:solidFill>
              </a:rPr>
              <a:t>HC-SR04 Ultrasonic sensor </a:t>
            </a:r>
            <a:endParaRPr sz="2000">
              <a:solidFill>
                <a:srgbClr val="111111"/>
              </a:solidFill>
            </a:endParaRPr>
          </a:p>
          <a:p>
            <a:pPr indent="0" lvl="0" marL="0" rtl="0" algn="l">
              <a:lnSpc>
                <a:spcPct val="100000"/>
              </a:lnSpc>
              <a:spcBef>
                <a:spcPts val="500"/>
              </a:spcBef>
              <a:spcAft>
                <a:spcPts val="0"/>
              </a:spcAft>
              <a:buSzPts val="1300"/>
              <a:buNone/>
            </a:pPr>
            <a:r>
              <a:rPr b="1" lang="en-GB" sz="2000">
                <a:solidFill>
                  <a:srgbClr val="111111"/>
                </a:solidFill>
                <a:latin typeface="Arial"/>
                <a:ea typeface="Arial"/>
                <a:cs typeface="Arial"/>
                <a:sym typeface="Arial"/>
              </a:rPr>
              <a:t>Microcontroller - </a:t>
            </a:r>
            <a:r>
              <a:rPr lang="en-GB" sz="2000">
                <a:solidFill>
                  <a:srgbClr val="111111"/>
                </a:solidFill>
              </a:rPr>
              <a:t> ATmega32</a:t>
            </a:r>
            <a:r>
              <a:rPr lang="en-GB" sz="2000">
                <a:solidFill>
                  <a:srgbClr val="111111"/>
                </a:solidFill>
                <a:latin typeface="Arial"/>
                <a:ea typeface="Arial"/>
                <a:cs typeface="Arial"/>
                <a:sym typeface="Arial"/>
              </a:rPr>
              <a:t> </a:t>
            </a:r>
            <a:endParaRPr sz="2000">
              <a:solidFill>
                <a:srgbClr val="111111"/>
              </a:solidFill>
              <a:latin typeface="Arial"/>
              <a:ea typeface="Arial"/>
              <a:cs typeface="Arial"/>
              <a:sym typeface="Arial"/>
            </a:endParaRPr>
          </a:p>
          <a:p>
            <a:pPr indent="0" lvl="0" marL="0" rtl="0" algn="l">
              <a:lnSpc>
                <a:spcPct val="115000"/>
              </a:lnSpc>
              <a:spcBef>
                <a:spcPts val="600"/>
              </a:spcBef>
              <a:spcAft>
                <a:spcPts val="0"/>
              </a:spcAft>
              <a:buSzPts val="1300"/>
              <a:buNone/>
            </a:pPr>
            <a:r>
              <a:t/>
            </a:r>
            <a:endParaRPr b="1" sz="2000">
              <a:solidFill>
                <a:srgbClr val="111111"/>
              </a:solidFill>
            </a:endParaRPr>
          </a:p>
          <a:p>
            <a:pPr indent="0" lvl="0" marL="0" rtl="0" algn="l">
              <a:lnSpc>
                <a:spcPct val="115000"/>
              </a:lnSpc>
              <a:spcBef>
                <a:spcPts val="0"/>
              </a:spcBef>
              <a:spcAft>
                <a:spcPts val="1200"/>
              </a:spcAft>
              <a:buSzPts val="1300"/>
              <a:buNone/>
            </a:pPr>
            <a:r>
              <a:rPr lang="en-GB" sz="2000"/>
              <a:t> </a:t>
            </a:r>
            <a:endParaRPr sz="2000"/>
          </a:p>
        </p:txBody>
      </p:sp>
      <p:sp>
        <p:nvSpPr>
          <p:cNvPr id="226" name="Google Shape;226;p23"/>
          <p:cNvSpPr txBox="1"/>
          <p:nvPr/>
        </p:nvSpPr>
        <p:spPr>
          <a:xfrm>
            <a:off x="4626781" y="1518525"/>
            <a:ext cx="3785100" cy="376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500"/>
              </a:spcBef>
              <a:spcAft>
                <a:spcPts val="0"/>
              </a:spcAft>
              <a:buClr>
                <a:schemeClr val="dk1"/>
              </a:buClr>
              <a:buSzPts val="1100"/>
              <a:buFont typeface="Arial"/>
              <a:buNone/>
            </a:pPr>
            <a:r>
              <a:rPr b="1" i="0" lang="en-GB" sz="1900" u="none" cap="none" strike="noStrike">
                <a:solidFill>
                  <a:srgbClr val="111111"/>
                </a:solidFill>
                <a:latin typeface="Calibri"/>
                <a:ea typeface="Calibri"/>
                <a:cs typeface="Calibri"/>
                <a:sym typeface="Calibri"/>
              </a:rPr>
              <a:t>Other-</a:t>
            </a:r>
            <a:endParaRPr b="1" i="0" sz="1900" u="none" cap="none" strike="noStrike">
              <a:solidFill>
                <a:srgbClr val="111111"/>
              </a:solidFill>
              <a:latin typeface="Calibri"/>
              <a:ea typeface="Calibri"/>
              <a:cs typeface="Calibri"/>
              <a:sym typeface="Calibri"/>
            </a:endParaRPr>
          </a:p>
          <a:p>
            <a:pPr indent="0" lvl="0" marL="546100" marR="0" rtl="0" algn="l">
              <a:lnSpc>
                <a:spcPct val="100000"/>
              </a:lnSpc>
              <a:spcBef>
                <a:spcPts val="500"/>
              </a:spcBef>
              <a:spcAft>
                <a:spcPts val="0"/>
              </a:spcAft>
              <a:buClr>
                <a:srgbClr val="000000"/>
              </a:buClr>
              <a:buSzPts val="2000"/>
              <a:buFont typeface="Arial"/>
              <a:buNone/>
            </a:pPr>
            <a:r>
              <a:rPr b="0" i="0" lang="en-GB" sz="2000" u="none" cap="none" strike="noStrike">
                <a:solidFill>
                  <a:srgbClr val="111111"/>
                </a:solidFill>
                <a:latin typeface="Calibri"/>
                <a:ea typeface="Calibri"/>
                <a:cs typeface="Calibri"/>
                <a:sym typeface="Calibri"/>
              </a:rPr>
              <a:t>DC motors          Keypad </a:t>
            </a:r>
            <a:endParaRPr b="0" i="0" sz="2000" u="none" cap="none" strike="noStrike">
              <a:solidFill>
                <a:srgbClr val="111111"/>
              </a:solidFill>
              <a:latin typeface="Calibri"/>
              <a:ea typeface="Calibri"/>
              <a:cs typeface="Calibri"/>
              <a:sym typeface="Calibri"/>
            </a:endParaRPr>
          </a:p>
          <a:p>
            <a:pPr indent="0" lvl="0" marL="546100" marR="0" rtl="0" algn="l">
              <a:lnSpc>
                <a:spcPct val="100000"/>
              </a:lnSpc>
              <a:spcBef>
                <a:spcPts val="500"/>
              </a:spcBef>
              <a:spcAft>
                <a:spcPts val="0"/>
              </a:spcAft>
              <a:buClr>
                <a:srgbClr val="000000"/>
              </a:buClr>
              <a:buSzPts val="2000"/>
              <a:buFont typeface="Arial"/>
              <a:buNone/>
            </a:pPr>
            <a:r>
              <a:rPr b="0" i="0" lang="en-GB" sz="2000" u="none" cap="none" strike="noStrike">
                <a:solidFill>
                  <a:srgbClr val="111111"/>
                </a:solidFill>
                <a:latin typeface="Calibri"/>
                <a:ea typeface="Calibri"/>
                <a:cs typeface="Calibri"/>
                <a:sym typeface="Calibri"/>
              </a:rPr>
              <a:t>LCD Display        Peltier device</a:t>
            </a:r>
            <a:endParaRPr b="0" i="0" sz="2000" u="none" cap="none" strike="noStrike">
              <a:solidFill>
                <a:srgbClr val="111111"/>
              </a:solidFill>
              <a:latin typeface="Calibri"/>
              <a:ea typeface="Calibri"/>
              <a:cs typeface="Calibri"/>
              <a:sym typeface="Calibri"/>
            </a:endParaRPr>
          </a:p>
          <a:p>
            <a:pPr indent="0" lvl="0" marL="546100" marR="0" rtl="0" algn="l">
              <a:lnSpc>
                <a:spcPct val="100000"/>
              </a:lnSpc>
              <a:spcBef>
                <a:spcPts val="500"/>
              </a:spcBef>
              <a:spcAft>
                <a:spcPts val="0"/>
              </a:spcAft>
              <a:buClr>
                <a:srgbClr val="000000"/>
              </a:buClr>
              <a:buSzPts val="2000"/>
              <a:buFont typeface="Arial"/>
              <a:buNone/>
            </a:pPr>
            <a:r>
              <a:rPr b="0" i="0" lang="en-GB" sz="2000" u="none" cap="none" strike="noStrike">
                <a:solidFill>
                  <a:srgbClr val="111111"/>
                </a:solidFill>
                <a:latin typeface="Calibri"/>
                <a:ea typeface="Calibri"/>
                <a:cs typeface="Calibri"/>
                <a:sym typeface="Calibri"/>
              </a:rPr>
              <a:t>PGS sheets         Blowing Fan</a:t>
            </a:r>
            <a:endParaRPr b="0" i="0" sz="2000" u="none" cap="none" strike="noStrike">
              <a:solidFill>
                <a:srgbClr val="111111"/>
              </a:solidFill>
              <a:latin typeface="Calibri"/>
              <a:ea typeface="Calibri"/>
              <a:cs typeface="Calibri"/>
              <a:sym typeface="Calibri"/>
            </a:endParaRPr>
          </a:p>
          <a:p>
            <a:pPr indent="0" lvl="0" marL="546100" marR="0" rtl="0" algn="l">
              <a:lnSpc>
                <a:spcPct val="100000"/>
              </a:lnSpc>
              <a:spcBef>
                <a:spcPts val="500"/>
              </a:spcBef>
              <a:spcAft>
                <a:spcPts val="0"/>
              </a:spcAft>
              <a:buClr>
                <a:srgbClr val="000000"/>
              </a:buClr>
              <a:buSzPts val="2000"/>
              <a:buFont typeface="Arial"/>
              <a:buNone/>
            </a:pPr>
            <a:r>
              <a:rPr b="0" i="0" lang="en-GB" sz="2000" u="none" cap="none" strike="noStrike">
                <a:solidFill>
                  <a:srgbClr val="111111"/>
                </a:solidFill>
                <a:latin typeface="Calibri"/>
                <a:ea typeface="Calibri"/>
                <a:cs typeface="Calibri"/>
                <a:sym typeface="Calibri"/>
              </a:rPr>
              <a:t>Cooling Fan        Dicky Shocks</a:t>
            </a:r>
            <a:endParaRPr b="0" i="0" sz="2000" u="none" cap="none" strike="noStrike">
              <a:solidFill>
                <a:srgbClr val="111111"/>
              </a:solidFill>
              <a:latin typeface="Calibri"/>
              <a:ea typeface="Calibri"/>
              <a:cs typeface="Calibri"/>
              <a:sym typeface="Calibri"/>
            </a:endParaRPr>
          </a:p>
          <a:p>
            <a:pPr indent="0" lvl="0" marL="546100" marR="0" rtl="0" algn="l">
              <a:lnSpc>
                <a:spcPct val="100000"/>
              </a:lnSpc>
              <a:spcBef>
                <a:spcPts val="500"/>
              </a:spcBef>
              <a:spcAft>
                <a:spcPts val="0"/>
              </a:spcAft>
              <a:buClr>
                <a:srgbClr val="000000"/>
              </a:buClr>
              <a:buSzPts val="2000"/>
              <a:buFont typeface="Arial"/>
              <a:buNone/>
            </a:pPr>
            <a:r>
              <a:rPr b="0" i="0" lang="en-GB" sz="2000" u="none" cap="none" strike="noStrike">
                <a:solidFill>
                  <a:srgbClr val="111111"/>
                </a:solidFill>
                <a:latin typeface="Calibri"/>
                <a:ea typeface="Calibri"/>
                <a:cs typeface="Calibri"/>
                <a:sym typeface="Calibri"/>
              </a:rPr>
              <a:t>Heatsink              PCF8574A</a:t>
            </a:r>
            <a:endParaRPr b="0" i="0" sz="2000" u="none" cap="none" strike="noStrike">
              <a:solidFill>
                <a:srgbClr val="111111"/>
              </a:solidFill>
              <a:latin typeface="Calibri"/>
              <a:ea typeface="Calibri"/>
              <a:cs typeface="Calibri"/>
              <a:sym typeface="Calibri"/>
            </a:endParaRPr>
          </a:p>
          <a:p>
            <a:pPr indent="0" lvl="0" marL="546100" marR="0" rtl="0" algn="l">
              <a:lnSpc>
                <a:spcPct val="100000"/>
              </a:lnSpc>
              <a:spcBef>
                <a:spcPts val="500"/>
              </a:spcBef>
              <a:spcAft>
                <a:spcPts val="0"/>
              </a:spcAft>
              <a:buClr>
                <a:srgbClr val="000000"/>
              </a:buClr>
              <a:buSzPts val="2000"/>
              <a:buFont typeface="Arial"/>
              <a:buNone/>
            </a:pPr>
            <a:r>
              <a:rPr b="0" i="0" lang="en-GB" sz="2000" u="none" cap="none" strike="noStrike">
                <a:solidFill>
                  <a:srgbClr val="111111"/>
                </a:solidFill>
                <a:latin typeface="Calibri"/>
                <a:ea typeface="Calibri"/>
                <a:cs typeface="Calibri"/>
                <a:sym typeface="Calibri"/>
              </a:rPr>
              <a:t>Wooden Massage Rollers</a:t>
            </a:r>
            <a:endParaRPr b="0" i="0" sz="2000" u="none" cap="none" strike="noStrike">
              <a:solidFill>
                <a:srgbClr val="111111"/>
              </a:solidFill>
              <a:latin typeface="Calibri"/>
              <a:ea typeface="Calibri"/>
              <a:cs typeface="Calibri"/>
              <a:sym typeface="Calibri"/>
            </a:endParaRPr>
          </a:p>
          <a:p>
            <a:pPr indent="0" lvl="0" marL="546100" marR="0" rtl="0" algn="l">
              <a:lnSpc>
                <a:spcPct val="100000"/>
              </a:lnSpc>
              <a:spcBef>
                <a:spcPts val="500"/>
              </a:spcBef>
              <a:spcAft>
                <a:spcPts val="0"/>
              </a:spcAft>
              <a:buClr>
                <a:srgbClr val="000000"/>
              </a:buClr>
              <a:buSzPts val="2000"/>
              <a:buFont typeface="Arial"/>
              <a:buNone/>
            </a:pPr>
            <a:r>
              <a:rPr b="0" i="0" lang="en-GB" sz="2000" u="none" cap="none" strike="noStrike">
                <a:solidFill>
                  <a:srgbClr val="111111"/>
                </a:solidFill>
                <a:latin typeface="Calibri"/>
                <a:ea typeface="Calibri"/>
                <a:cs typeface="Calibri"/>
                <a:sym typeface="Calibri"/>
              </a:rPr>
              <a:t>L293D Motor drive</a:t>
            </a:r>
            <a:endParaRPr b="0" i="0" sz="2000" u="none" cap="none" strike="noStrike">
              <a:solidFill>
                <a:srgbClr val="111111"/>
              </a:solidFill>
              <a:latin typeface="Calibri"/>
              <a:ea typeface="Calibri"/>
              <a:cs typeface="Calibri"/>
              <a:sym typeface="Calibri"/>
            </a:endParaRPr>
          </a:p>
          <a:p>
            <a:pPr indent="0" lvl="0" marL="546100" marR="0" rtl="0" algn="l">
              <a:lnSpc>
                <a:spcPct val="100000"/>
              </a:lnSpc>
              <a:spcBef>
                <a:spcPts val="500"/>
              </a:spcBef>
              <a:spcAft>
                <a:spcPts val="0"/>
              </a:spcAft>
              <a:buClr>
                <a:srgbClr val="000000"/>
              </a:buClr>
              <a:buSzPts val="2000"/>
              <a:buFont typeface="Arial"/>
              <a:buNone/>
            </a:pPr>
            <a:r>
              <a:rPr lang="en-GB" sz="2000">
                <a:solidFill>
                  <a:srgbClr val="111111"/>
                </a:solidFill>
                <a:latin typeface="Calibri"/>
                <a:ea typeface="Calibri"/>
                <a:cs typeface="Calibri"/>
                <a:sym typeface="Calibri"/>
              </a:rPr>
              <a:t>Stepper Motor</a:t>
            </a:r>
            <a:endParaRPr sz="2000">
              <a:solidFill>
                <a:srgbClr val="11111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239450" y="73125"/>
            <a:ext cx="8520600" cy="49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GB"/>
              <a:t>Cost Estimation</a:t>
            </a:r>
            <a:endParaRPr b="1"/>
          </a:p>
        </p:txBody>
      </p:sp>
      <p:pic>
        <p:nvPicPr>
          <p:cNvPr id="232" name="Google Shape;232;p24"/>
          <p:cNvPicPr preferRelativeResize="0"/>
          <p:nvPr/>
        </p:nvPicPr>
        <p:blipFill>
          <a:blip r:embed="rId3">
            <a:alphaModFix/>
          </a:blip>
          <a:stretch>
            <a:fillRect/>
          </a:stretch>
        </p:blipFill>
        <p:spPr>
          <a:xfrm>
            <a:off x="1343025" y="565125"/>
            <a:ext cx="6089664" cy="4273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3100"/>
              <a:t>Individual Contribution</a:t>
            </a:r>
            <a:endParaRPr b="1" sz="3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238575" y="1525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8119"/>
              <a:buNone/>
            </a:pPr>
            <a:r>
              <a:rPr b="1" lang="en-GB" sz="2822"/>
              <a:t>A.K.I.Madushan</a:t>
            </a:r>
            <a:endParaRPr b="1" sz="3022"/>
          </a:p>
        </p:txBody>
      </p:sp>
      <p:sp>
        <p:nvSpPr>
          <p:cNvPr id="243" name="Google Shape;243;p26"/>
          <p:cNvSpPr txBox="1"/>
          <p:nvPr>
            <p:ph idx="1" type="body"/>
          </p:nvPr>
        </p:nvSpPr>
        <p:spPr>
          <a:xfrm>
            <a:off x="311700" y="725225"/>
            <a:ext cx="8520600" cy="3843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600"/>
              </a:spcBef>
              <a:spcAft>
                <a:spcPts val="0"/>
              </a:spcAft>
              <a:buSzPts val="1300"/>
              <a:buNone/>
            </a:pPr>
            <a:r>
              <a:rPr b="1" lang="en-GB" sz="1500">
                <a:solidFill>
                  <a:schemeClr val="lt1"/>
                </a:solidFill>
              </a:rPr>
              <a:t>Responsibilities</a:t>
            </a:r>
            <a:endParaRPr b="1" sz="1500">
              <a:solidFill>
                <a:schemeClr val="lt1"/>
              </a:solidFill>
            </a:endParaRPr>
          </a:p>
          <a:p>
            <a:pPr indent="0" lvl="0" marL="0" rtl="0" algn="l">
              <a:lnSpc>
                <a:spcPct val="115000"/>
              </a:lnSpc>
              <a:spcBef>
                <a:spcPts val="600"/>
              </a:spcBef>
              <a:spcAft>
                <a:spcPts val="0"/>
              </a:spcAft>
              <a:buClr>
                <a:schemeClr val="dk1"/>
              </a:buClr>
              <a:buSzPts val="1100"/>
              <a:buFont typeface="Arial"/>
              <a:buNone/>
            </a:pPr>
            <a:r>
              <a:t/>
            </a:r>
            <a:endParaRPr>
              <a:solidFill>
                <a:srgbClr val="111111"/>
              </a:solidFill>
            </a:endParaRPr>
          </a:p>
          <a:p>
            <a:pPr indent="0" lvl="0" marL="0" rtl="0" algn="l">
              <a:lnSpc>
                <a:spcPct val="100000"/>
              </a:lnSpc>
              <a:spcBef>
                <a:spcPts val="0"/>
              </a:spcBef>
              <a:spcAft>
                <a:spcPts val="0"/>
              </a:spcAft>
              <a:buNone/>
            </a:pPr>
            <a:r>
              <a:rPr b="1" lang="en-GB" sz="1800">
                <a:solidFill>
                  <a:srgbClr val="000000"/>
                </a:solidFill>
                <a:latin typeface="Nunito"/>
                <a:ea typeface="Nunito"/>
                <a:cs typeface="Nunito"/>
                <a:sym typeface="Nunito"/>
              </a:rPr>
              <a:t>GML692 LoadCell</a:t>
            </a:r>
            <a:r>
              <a:rPr lang="en-GB" sz="1800">
                <a:solidFill>
                  <a:srgbClr val="000000"/>
                </a:solidFill>
                <a:latin typeface="Nunito"/>
                <a:ea typeface="Nunito"/>
                <a:cs typeface="Nunito"/>
                <a:sym typeface="Nunito"/>
              </a:rPr>
              <a:t>- </a:t>
            </a:r>
            <a:r>
              <a:rPr lang="en-GB" sz="1800">
                <a:solidFill>
                  <a:srgbClr val="3A3A3A"/>
                </a:solidFill>
                <a:latin typeface="Nunito"/>
                <a:ea typeface="Nunito"/>
                <a:cs typeface="Nunito"/>
                <a:sym typeface="Nunito"/>
              </a:rPr>
              <a:t>The load cell is used to determine the load which is generated by the user when he/she leans to the back rest.</a:t>
            </a:r>
            <a:endParaRPr sz="1800">
              <a:solidFill>
                <a:srgbClr val="3A3A3A"/>
              </a:solidFill>
              <a:latin typeface="Nunito"/>
              <a:ea typeface="Nunito"/>
              <a:cs typeface="Nunito"/>
              <a:sym typeface="Nunito"/>
            </a:endParaRPr>
          </a:p>
          <a:p>
            <a:pPr indent="0" lvl="0" marL="0" rtl="0" algn="l">
              <a:lnSpc>
                <a:spcPct val="100000"/>
              </a:lnSpc>
              <a:spcBef>
                <a:spcPts val="0"/>
              </a:spcBef>
              <a:spcAft>
                <a:spcPts val="0"/>
              </a:spcAft>
              <a:buNone/>
            </a:pPr>
            <a:r>
              <a:t/>
            </a:r>
            <a:endParaRPr sz="1800">
              <a:solidFill>
                <a:srgbClr val="3A3A3A"/>
              </a:solidFill>
              <a:latin typeface="Nunito"/>
              <a:ea typeface="Nunito"/>
              <a:cs typeface="Nunito"/>
              <a:sym typeface="Nunito"/>
            </a:endParaRPr>
          </a:p>
          <a:p>
            <a:pPr indent="0" lvl="0" marL="0" rtl="0" algn="l">
              <a:lnSpc>
                <a:spcPct val="100000"/>
              </a:lnSpc>
              <a:spcBef>
                <a:spcPts val="0"/>
              </a:spcBef>
              <a:spcAft>
                <a:spcPts val="0"/>
              </a:spcAft>
              <a:buNone/>
            </a:pPr>
            <a:r>
              <a:t/>
            </a:r>
            <a:endParaRPr sz="1800">
              <a:solidFill>
                <a:srgbClr val="3A3A3A"/>
              </a:solidFill>
              <a:latin typeface="Nunito"/>
              <a:ea typeface="Nunito"/>
              <a:cs typeface="Nunito"/>
              <a:sym typeface="Nunito"/>
            </a:endParaRPr>
          </a:p>
          <a:p>
            <a:pPr indent="0" lvl="0" marL="0" rtl="0" algn="l">
              <a:lnSpc>
                <a:spcPct val="100000"/>
              </a:lnSpc>
              <a:spcBef>
                <a:spcPts val="0"/>
              </a:spcBef>
              <a:spcAft>
                <a:spcPts val="0"/>
              </a:spcAft>
              <a:buNone/>
            </a:pPr>
            <a:r>
              <a:rPr b="1" lang="en-GB" sz="1800">
                <a:solidFill>
                  <a:srgbClr val="000000"/>
                </a:solidFill>
                <a:latin typeface="Nunito"/>
                <a:ea typeface="Nunito"/>
                <a:cs typeface="Nunito"/>
                <a:sym typeface="Nunito"/>
              </a:rPr>
              <a:t>HX711</a:t>
            </a:r>
            <a:r>
              <a:rPr lang="en-GB" sz="1800">
                <a:solidFill>
                  <a:srgbClr val="000000"/>
                </a:solidFill>
                <a:latin typeface="Nunito"/>
                <a:ea typeface="Nunito"/>
                <a:cs typeface="Nunito"/>
                <a:sym typeface="Nunito"/>
              </a:rPr>
              <a:t> - </a:t>
            </a:r>
            <a:r>
              <a:rPr lang="en-GB" sz="1800">
                <a:solidFill>
                  <a:srgbClr val="3A3A3A"/>
                </a:solidFill>
                <a:latin typeface="Nunito"/>
                <a:ea typeface="Nunito"/>
                <a:cs typeface="Nunito"/>
                <a:sym typeface="Nunito"/>
              </a:rPr>
              <a:t>To amplify the low level voltage signals which are provided by the load cell and convert it to 24 bits binary value.</a:t>
            </a:r>
            <a:endParaRPr sz="1800">
              <a:solidFill>
                <a:srgbClr val="3A3A3A"/>
              </a:solidFill>
              <a:latin typeface="Nunito"/>
              <a:ea typeface="Nunito"/>
              <a:cs typeface="Nunito"/>
              <a:sym typeface="Nunito"/>
            </a:endParaRPr>
          </a:p>
          <a:p>
            <a:pPr indent="0" lvl="0" marL="0" rtl="0" algn="l">
              <a:lnSpc>
                <a:spcPct val="100000"/>
              </a:lnSpc>
              <a:spcBef>
                <a:spcPts val="0"/>
              </a:spcBef>
              <a:spcAft>
                <a:spcPts val="0"/>
              </a:spcAft>
              <a:buNone/>
            </a:pPr>
            <a:r>
              <a:t/>
            </a:r>
            <a:endParaRPr sz="1800">
              <a:solidFill>
                <a:srgbClr val="3A3A3A"/>
              </a:solidFill>
              <a:latin typeface="Nunito"/>
              <a:ea typeface="Nunito"/>
              <a:cs typeface="Nunito"/>
              <a:sym typeface="Nunito"/>
            </a:endParaRPr>
          </a:p>
          <a:p>
            <a:pPr indent="0" lvl="0" marL="0" rtl="0" algn="l">
              <a:lnSpc>
                <a:spcPct val="100000"/>
              </a:lnSpc>
              <a:spcBef>
                <a:spcPts val="0"/>
              </a:spcBef>
              <a:spcAft>
                <a:spcPts val="0"/>
              </a:spcAft>
              <a:buNone/>
            </a:pPr>
            <a:r>
              <a:rPr b="1" lang="en-GB" sz="1800">
                <a:solidFill>
                  <a:srgbClr val="3A3A3A"/>
                </a:solidFill>
                <a:latin typeface="Nunito"/>
                <a:ea typeface="Nunito"/>
                <a:cs typeface="Nunito"/>
                <a:sym typeface="Nunito"/>
              </a:rPr>
              <a:t>WD1160 DC motor </a:t>
            </a:r>
            <a:r>
              <a:rPr lang="en-GB" sz="1800">
                <a:solidFill>
                  <a:srgbClr val="3A3A3A"/>
                </a:solidFill>
                <a:latin typeface="Nunito"/>
                <a:ea typeface="Nunito"/>
                <a:cs typeface="Nunito"/>
                <a:sym typeface="Nunito"/>
              </a:rPr>
              <a:t>- This gear motor is used to rotate the massaging plate for massaging the user’s back.</a:t>
            </a:r>
            <a:endParaRPr sz="1800">
              <a:solidFill>
                <a:srgbClr val="3A3A3A"/>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246300" y="3337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600"/>
              </a:spcBef>
              <a:spcAft>
                <a:spcPts val="0"/>
              </a:spcAft>
              <a:buClr>
                <a:schemeClr val="dk1"/>
              </a:buClr>
              <a:buSzPts val="1100"/>
              <a:buFont typeface="Arial"/>
              <a:buNone/>
            </a:pPr>
            <a:r>
              <a:rPr b="1" lang="en-GB">
                <a:latin typeface="Calibri"/>
                <a:ea typeface="Calibri"/>
                <a:cs typeface="Calibri"/>
                <a:sym typeface="Calibri"/>
              </a:rPr>
              <a:t>GML692 load cell</a:t>
            </a:r>
            <a:endParaRPr b="1" sz="3400">
              <a:latin typeface="Calibri"/>
              <a:ea typeface="Calibri"/>
              <a:cs typeface="Calibri"/>
              <a:sym typeface="Calibri"/>
            </a:endParaRPr>
          </a:p>
        </p:txBody>
      </p:sp>
      <p:pic>
        <p:nvPicPr>
          <p:cNvPr id="249" name="Google Shape;249;p27"/>
          <p:cNvPicPr preferRelativeResize="0"/>
          <p:nvPr/>
        </p:nvPicPr>
        <p:blipFill rotWithShape="1">
          <a:blip r:embed="rId3">
            <a:alphaModFix/>
          </a:blip>
          <a:srcRect b="0" l="0" r="0" t="0"/>
          <a:stretch/>
        </p:blipFill>
        <p:spPr>
          <a:xfrm>
            <a:off x="1191650" y="1605531"/>
            <a:ext cx="2663124" cy="2663124"/>
          </a:xfrm>
          <a:prstGeom prst="rect">
            <a:avLst/>
          </a:prstGeom>
          <a:noFill/>
          <a:ln>
            <a:noFill/>
          </a:ln>
        </p:spPr>
      </p:pic>
      <p:pic>
        <p:nvPicPr>
          <p:cNvPr id="250" name="Google Shape;250;p27"/>
          <p:cNvPicPr preferRelativeResize="0"/>
          <p:nvPr/>
        </p:nvPicPr>
        <p:blipFill rotWithShape="1">
          <a:blip r:embed="rId4">
            <a:alphaModFix/>
          </a:blip>
          <a:srcRect b="0" l="0" r="0" t="11520"/>
          <a:stretch/>
        </p:blipFill>
        <p:spPr>
          <a:xfrm>
            <a:off x="3854774" y="1778917"/>
            <a:ext cx="4918063" cy="2663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819150" y="3453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Technique -GML692 </a:t>
            </a:r>
            <a:endParaRPr/>
          </a:p>
        </p:txBody>
      </p:sp>
      <p:sp>
        <p:nvSpPr>
          <p:cNvPr id="256" name="Google Shape;256;p28"/>
          <p:cNvSpPr txBox="1"/>
          <p:nvPr>
            <p:ph idx="1" type="body"/>
          </p:nvPr>
        </p:nvSpPr>
        <p:spPr>
          <a:xfrm>
            <a:off x="819150" y="1299950"/>
            <a:ext cx="7505700" cy="315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This load sensor is based on the Wheatstone bridge principle.</a:t>
            </a:r>
            <a:endParaRPr sz="1800"/>
          </a:p>
          <a:p>
            <a:pPr indent="-342900" lvl="0" marL="457200" rtl="0" algn="l">
              <a:spcBef>
                <a:spcPts val="0"/>
              </a:spcBef>
              <a:spcAft>
                <a:spcPts val="0"/>
              </a:spcAft>
              <a:buSzPts val="1800"/>
              <a:buChar char="●"/>
            </a:pPr>
            <a:r>
              <a:rPr lang="en-GB" sz="1800"/>
              <a:t>Four resistors values are there.</a:t>
            </a:r>
            <a:endParaRPr sz="1800"/>
          </a:p>
          <a:p>
            <a:pPr indent="-342900" lvl="0" marL="457200" rtl="0" algn="l">
              <a:spcBef>
                <a:spcPts val="0"/>
              </a:spcBef>
              <a:spcAft>
                <a:spcPts val="0"/>
              </a:spcAft>
              <a:buSzPts val="1800"/>
              <a:buChar char="●"/>
            </a:pPr>
            <a:r>
              <a:rPr lang="en-GB" sz="1800"/>
              <a:t>The resistor values change  according to the weight that is placed upon the sensor.</a:t>
            </a:r>
            <a:endParaRPr sz="1800"/>
          </a:p>
          <a:p>
            <a:pPr indent="-342900" lvl="0" marL="457200" rtl="0" algn="l">
              <a:spcBef>
                <a:spcPts val="0"/>
              </a:spcBef>
              <a:spcAft>
                <a:spcPts val="0"/>
              </a:spcAft>
              <a:buSzPts val="1800"/>
              <a:buChar char="●"/>
            </a:pPr>
            <a:r>
              <a:rPr lang="en-GB" sz="1800"/>
              <a:t>The sensor will provide low level output voltage values(milivolts range).</a:t>
            </a:r>
            <a:endParaRPr sz="1800"/>
          </a:p>
          <a:p>
            <a:pPr indent="-342900" lvl="0" marL="457200" rtl="0" algn="l">
              <a:spcBef>
                <a:spcPts val="0"/>
              </a:spcBef>
              <a:spcAft>
                <a:spcPts val="0"/>
              </a:spcAft>
              <a:buSzPts val="1800"/>
              <a:buChar char="●"/>
            </a:pPr>
            <a:r>
              <a:rPr lang="en-GB" sz="1800"/>
              <a:t>Measurements are calculated by using these output voltage values.(Atmega32 ADC </a:t>
            </a:r>
            <a:r>
              <a:rPr lang="en-GB" sz="1800"/>
              <a:t>mechanism</a:t>
            </a:r>
            <a:r>
              <a:rPr lang="en-GB" sz="1800"/>
              <a:t> doesn’t have the capability of sensing this low level voltage signals)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647700" y="506375"/>
            <a:ext cx="7505700" cy="95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1300"/>
              <a:buFont typeface="Arial"/>
              <a:buNone/>
            </a:pPr>
            <a:r>
              <a:rPr lang="en-GB"/>
              <a:t>Specifications-GML692 Load Cell</a:t>
            </a:r>
            <a:endParaRPr b="1" sz="3100"/>
          </a:p>
        </p:txBody>
      </p:sp>
      <p:sp>
        <p:nvSpPr>
          <p:cNvPr id="262" name="Google Shape;262;p29"/>
          <p:cNvSpPr txBox="1"/>
          <p:nvPr>
            <p:ph idx="1" type="body"/>
          </p:nvPr>
        </p:nvSpPr>
        <p:spPr>
          <a:xfrm>
            <a:off x="569025" y="2100175"/>
            <a:ext cx="7505700" cy="2448000"/>
          </a:xfrm>
          <a:prstGeom prst="rect">
            <a:avLst/>
          </a:prstGeom>
          <a:noFill/>
          <a:ln>
            <a:noFill/>
          </a:ln>
        </p:spPr>
        <p:txBody>
          <a:bodyPr anchorCtr="0" anchor="t" bIns="91425" lIns="91425" spcFirstLastPara="1" rIns="91425" wrap="square" tIns="91425">
            <a:normAutofit fontScale="85000" lnSpcReduction="20000"/>
          </a:bodyPr>
          <a:lstStyle/>
          <a:p>
            <a:pPr indent="457200" lvl="0" marL="0" rtl="0" algn="l">
              <a:lnSpc>
                <a:spcPct val="115000"/>
              </a:lnSpc>
              <a:spcBef>
                <a:spcPts val="600"/>
              </a:spcBef>
              <a:spcAft>
                <a:spcPts val="0"/>
              </a:spcAft>
              <a:buClr>
                <a:schemeClr val="dk1"/>
              </a:buClr>
              <a:buSzPct val="42307"/>
              <a:buFont typeface="Arial"/>
              <a:buNone/>
            </a:pPr>
            <a:r>
              <a:rPr lang="en-GB" sz="2600">
                <a:solidFill>
                  <a:srgbClr val="000000"/>
                </a:solidFill>
                <a:latin typeface="Nunito"/>
                <a:ea typeface="Nunito"/>
                <a:cs typeface="Nunito"/>
                <a:sym typeface="Nunito"/>
              </a:rPr>
              <a:t>Maximum voltage-10V</a:t>
            </a:r>
            <a:endParaRPr sz="2600">
              <a:solidFill>
                <a:srgbClr val="000000"/>
              </a:solidFill>
              <a:latin typeface="Nunito"/>
              <a:ea typeface="Nunito"/>
              <a:cs typeface="Nunito"/>
              <a:sym typeface="Nunito"/>
            </a:endParaRPr>
          </a:p>
          <a:p>
            <a:pPr indent="0" lvl="0" marL="457200" rtl="0" algn="l">
              <a:lnSpc>
                <a:spcPct val="115000"/>
              </a:lnSpc>
              <a:spcBef>
                <a:spcPts val="600"/>
              </a:spcBef>
              <a:spcAft>
                <a:spcPts val="0"/>
              </a:spcAft>
              <a:buClr>
                <a:schemeClr val="dk1"/>
              </a:buClr>
              <a:buSzPct val="42307"/>
              <a:buFont typeface="Arial"/>
              <a:buNone/>
            </a:pPr>
            <a:r>
              <a:rPr lang="en-GB" sz="2600">
                <a:solidFill>
                  <a:srgbClr val="000000"/>
                </a:solidFill>
                <a:latin typeface="Nunito"/>
                <a:ea typeface="Nunito"/>
                <a:cs typeface="Nunito"/>
                <a:sym typeface="Nunito"/>
              </a:rPr>
              <a:t>Maximum current-Unspecified</a:t>
            </a:r>
            <a:endParaRPr sz="2600">
              <a:solidFill>
                <a:srgbClr val="000000"/>
              </a:solidFill>
              <a:latin typeface="Nunito"/>
              <a:ea typeface="Nunito"/>
              <a:cs typeface="Nunito"/>
              <a:sym typeface="Nunito"/>
            </a:endParaRPr>
          </a:p>
          <a:p>
            <a:pPr indent="0" lvl="0" marL="457200" rtl="0" algn="l">
              <a:lnSpc>
                <a:spcPct val="115000"/>
              </a:lnSpc>
              <a:spcBef>
                <a:spcPts val="600"/>
              </a:spcBef>
              <a:spcAft>
                <a:spcPts val="0"/>
              </a:spcAft>
              <a:buClr>
                <a:schemeClr val="dk1"/>
              </a:buClr>
              <a:buSzPct val="42307"/>
              <a:buFont typeface="Arial"/>
              <a:buNone/>
            </a:pPr>
            <a:r>
              <a:rPr lang="en-GB" sz="2600">
                <a:solidFill>
                  <a:srgbClr val="000000"/>
                </a:solidFill>
                <a:latin typeface="Nunito"/>
                <a:ea typeface="Nunito"/>
                <a:cs typeface="Nunito"/>
                <a:sym typeface="Nunito"/>
              </a:rPr>
              <a:t>Measuring Range(Max)-50kg</a:t>
            </a:r>
            <a:endParaRPr sz="2600">
              <a:solidFill>
                <a:srgbClr val="000000"/>
              </a:solidFill>
              <a:latin typeface="Nunito"/>
              <a:ea typeface="Nunito"/>
              <a:cs typeface="Nunito"/>
              <a:sym typeface="Nunito"/>
            </a:endParaRPr>
          </a:p>
          <a:p>
            <a:pPr indent="0" lvl="0" marL="457200" rtl="0" algn="l">
              <a:lnSpc>
                <a:spcPct val="115000"/>
              </a:lnSpc>
              <a:spcBef>
                <a:spcPts val="600"/>
              </a:spcBef>
              <a:spcAft>
                <a:spcPts val="0"/>
              </a:spcAft>
              <a:buClr>
                <a:schemeClr val="dk1"/>
              </a:buClr>
              <a:buSzPct val="42307"/>
              <a:buFont typeface="Arial"/>
              <a:buNone/>
            </a:pPr>
            <a:r>
              <a:rPr lang="en-GB" sz="2600">
                <a:solidFill>
                  <a:srgbClr val="000000"/>
                </a:solidFill>
                <a:latin typeface="Nunito"/>
                <a:ea typeface="Nunito"/>
                <a:cs typeface="Nunito"/>
                <a:sym typeface="Nunito"/>
              </a:rPr>
              <a:t>Link to refer Speciation Data Sheet- </a:t>
            </a:r>
            <a:r>
              <a:rPr lang="en-GB" sz="1733" u="sng">
                <a:solidFill>
                  <a:schemeClr val="hlink"/>
                </a:solidFill>
                <a:latin typeface="Nunito"/>
                <a:ea typeface="Nunito"/>
                <a:cs typeface="Nunito"/>
                <a:sym typeface="Nunito"/>
                <a:hlinkClick r:id="rId3"/>
              </a:rPr>
              <a:t>GML692 Load Cell Sensor Datasheet - Electropeak</a:t>
            </a:r>
            <a:endParaRPr sz="3233">
              <a:solidFill>
                <a:srgbClr val="000000"/>
              </a:solidFill>
              <a:latin typeface="Nunito"/>
              <a:ea typeface="Nunito"/>
              <a:cs typeface="Nunito"/>
              <a:sym typeface="Nunito"/>
            </a:endParaRPr>
          </a:p>
          <a:p>
            <a:pPr indent="0" lvl="0" marL="0" rtl="0" algn="l">
              <a:lnSpc>
                <a:spcPct val="115000"/>
              </a:lnSpc>
              <a:spcBef>
                <a:spcPts val="0"/>
              </a:spcBef>
              <a:spcAft>
                <a:spcPts val="0"/>
              </a:spcAft>
              <a:buClr>
                <a:schemeClr val="dk1"/>
              </a:buClr>
              <a:buSzPct val="84615"/>
              <a:buFont typeface="Arial"/>
              <a:buNone/>
            </a:pPr>
            <a:r>
              <a:t/>
            </a:r>
            <a:endParaRPr>
              <a:solidFill>
                <a:srgbClr val="000000"/>
              </a:solidFill>
            </a:endParaRPr>
          </a:p>
          <a:p>
            <a:pPr indent="0" lvl="0" marL="0" rtl="0" algn="l">
              <a:lnSpc>
                <a:spcPct val="115000"/>
              </a:lnSpc>
              <a:spcBef>
                <a:spcPts val="1200"/>
              </a:spcBef>
              <a:spcAft>
                <a:spcPts val="1200"/>
              </a:spcAft>
              <a:buSzPct val="108108"/>
              <a:buNone/>
            </a:pPr>
            <a:r>
              <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268" name="Google Shape;268;p30"/>
          <p:cNvSpPr txBox="1"/>
          <p:nvPr>
            <p:ph idx="1" type="body"/>
          </p:nvPr>
        </p:nvSpPr>
        <p:spPr>
          <a:xfrm>
            <a:off x="2769300" y="442800"/>
            <a:ext cx="3337200" cy="10809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300"/>
              <a:buNone/>
            </a:pPr>
            <a:r>
              <a:rPr lang="en-GB" sz="3000"/>
              <a:t>HX711 Module</a:t>
            </a:r>
            <a:endParaRPr sz="3000"/>
          </a:p>
        </p:txBody>
      </p:sp>
      <p:pic>
        <p:nvPicPr>
          <p:cNvPr id="269" name="Google Shape;269;p30"/>
          <p:cNvPicPr preferRelativeResize="0"/>
          <p:nvPr/>
        </p:nvPicPr>
        <p:blipFill rotWithShape="1">
          <a:blip r:embed="rId3">
            <a:alphaModFix/>
          </a:blip>
          <a:srcRect b="0" l="0" r="0" t="0"/>
          <a:stretch/>
        </p:blipFill>
        <p:spPr>
          <a:xfrm>
            <a:off x="819150" y="1800200"/>
            <a:ext cx="2557951" cy="2232725"/>
          </a:xfrm>
          <a:prstGeom prst="rect">
            <a:avLst/>
          </a:prstGeom>
          <a:noFill/>
          <a:ln>
            <a:noFill/>
          </a:ln>
        </p:spPr>
      </p:pic>
      <p:pic>
        <p:nvPicPr>
          <p:cNvPr descr="Graphical user interface, diagram, schematic&#10;&#10;Description automatically generated" id="270" name="Google Shape;270;p30"/>
          <p:cNvPicPr preferRelativeResize="0"/>
          <p:nvPr/>
        </p:nvPicPr>
        <p:blipFill rotWithShape="1">
          <a:blip r:embed="rId4">
            <a:alphaModFix/>
          </a:blip>
          <a:srcRect b="0" l="0" r="0" t="0"/>
          <a:stretch/>
        </p:blipFill>
        <p:spPr>
          <a:xfrm>
            <a:off x="3979879" y="1357400"/>
            <a:ext cx="4485032" cy="3343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819150" y="407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Technique -HX711 Module </a:t>
            </a:r>
            <a:endParaRPr/>
          </a:p>
        </p:txBody>
      </p:sp>
      <p:sp>
        <p:nvSpPr>
          <p:cNvPr id="276" name="Google Shape;276;p31"/>
          <p:cNvSpPr txBox="1"/>
          <p:nvPr>
            <p:ph idx="1" type="body"/>
          </p:nvPr>
        </p:nvSpPr>
        <p:spPr>
          <a:xfrm>
            <a:off x="723375" y="1209025"/>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Char char="●"/>
            </a:pPr>
            <a:r>
              <a:rPr lang="en-GB" sz="1700">
                <a:solidFill>
                  <a:srgbClr val="202124"/>
                </a:solidFill>
                <a:highlight>
                  <a:srgbClr val="FFFFFF"/>
                </a:highlight>
                <a:latin typeface="Nunito"/>
                <a:ea typeface="Nunito"/>
                <a:cs typeface="Nunito"/>
                <a:sym typeface="Nunito"/>
              </a:rPr>
              <a:t>This module is designed for weighing scales and industrial control applications to interface directly with a bridge sensor.</a:t>
            </a:r>
            <a:endParaRPr sz="1700">
              <a:solidFill>
                <a:srgbClr val="202124"/>
              </a:solidFill>
              <a:highlight>
                <a:srgbClr val="FFFFFF"/>
              </a:highlight>
              <a:latin typeface="Nunito"/>
              <a:ea typeface="Nunito"/>
              <a:cs typeface="Nunito"/>
              <a:sym typeface="Nunito"/>
            </a:endParaRPr>
          </a:p>
          <a:p>
            <a:pPr indent="-336550" lvl="0" marL="457200" rtl="0" algn="l">
              <a:spcBef>
                <a:spcPts val="0"/>
              </a:spcBef>
              <a:spcAft>
                <a:spcPts val="0"/>
              </a:spcAft>
              <a:buClr>
                <a:srgbClr val="202124"/>
              </a:buClr>
              <a:buSzPts val="1700"/>
              <a:buFont typeface="Nunito"/>
              <a:buChar char="●"/>
            </a:pPr>
            <a:r>
              <a:rPr lang="en-GB" sz="1700">
                <a:solidFill>
                  <a:srgbClr val="202124"/>
                </a:solidFill>
                <a:highlight>
                  <a:srgbClr val="FFFFFF"/>
                </a:highlight>
                <a:latin typeface="Nunito"/>
                <a:ea typeface="Nunito"/>
                <a:cs typeface="Nunito"/>
                <a:sym typeface="Nunito"/>
              </a:rPr>
              <a:t>Channel A or B reads sensor outputs through a input mux.</a:t>
            </a:r>
            <a:endParaRPr sz="1700">
              <a:solidFill>
                <a:srgbClr val="202124"/>
              </a:solidFill>
              <a:highlight>
                <a:srgbClr val="FFFFFF"/>
              </a:highlight>
              <a:latin typeface="Nunito"/>
              <a:ea typeface="Nunito"/>
              <a:cs typeface="Nunito"/>
              <a:sym typeface="Nunito"/>
            </a:endParaRPr>
          </a:p>
          <a:p>
            <a:pPr indent="-336550" lvl="0" marL="457200" rtl="0" algn="l">
              <a:spcBef>
                <a:spcPts val="0"/>
              </a:spcBef>
              <a:spcAft>
                <a:spcPts val="0"/>
              </a:spcAft>
              <a:buClr>
                <a:srgbClr val="202124"/>
              </a:buClr>
              <a:buSzPts val="1700"/>
              <a:buFont typeface="Nunito"/>
              <a:buChar char="●"/>
            </a:pPr>
            <a:r>
              <a:rPr lang="en-GB" sz="1700">
                <a:solidFill>
                  <a:srgbClr val="202124"/>
                </a:solidFill>
                <a:highlight>
                  <a:srgbClr val="FFFFFF"/>
                </a:highlight>
                <a:latin typeface="Nunito"/>
                <a:ea typeface="Nunito"/>
                <a:cs typeface="Nunito"/>
                <a:sym typeface="Nunito"/>
              </a:rPr>
              <a:t>Then the low level voltage signals are amplified using PGA(Programmable Gain Amplifier)</a:t>
            </a:r>
            <a:endParaRPr sz="1700">
              <a:solidFill>
                <a:srgbClr val="202124"/>
              </a:solidFill>
              <a:highlight>
                <a:srgbClr val="FFFFFF"/>
              </a:highlight>
              <a:latin typeface="Nunito"/>
              <a:ea typeface="Nunito"/>
              <a:cs typeface="Nunito"/>
              <a:sym typeface="Nunito"/>
            </a:endParaRPr>
          </a:p>
          <a:p>
            <a:pPr indent="-336550" lvl="0" marL="457200" rtl="0" algn="l">
              <a:spcBef>
                <a:spcPts val="0"/>
              </a:spcBef>
              <a:spcAft>
                <a:spcPts val="0"/>
              </a:spcAft>
              <a:buClr>
                <a:srgbClr val="202124"/>
              </a:buClr>
              <a:buSzPts val="1700"/>
              <a:buFont typeface="Nunito"/>
              <a:buChar char="●"/>
            </a:pPr>
            <a:r>
              <a:rPr lang="en-GB" sz="1700">
                <a:solidFill>
                  <a:srgbClr val="202124"/>
                </a:solidFill>
                <a:highlight>
                  <a:srgbClr val="FFFFFF"/>
                </a:highlight>
                <a:latin typeface="Nunito"/>
                <a:ea typeface="Nunito"/>
                <a:cs typeface="Nunito"/>
                <a:sym typeface="Nunito"/>
              </a:rPr>
              <a:t>Three selectable programmable gains are available.(Ex:128,64,32).</a:t>
            </a:r>
            <a:endParaRPr sz="1700">
              <a:solidFill>
                <a:srgbClr val="202124"/>
              </a:solidFill>
              <a:highlight>
                <a:srgbClr val="FFFFFF"/>
              </a:highlight>
              <a:latin typeface="Nunito"/>
              <a:ea typeface="Nunito"/>
              <a:cs typeface="Nunito"/>
              <a:sym typeface="Nunito"/>
            </a:endParaRPr>
          </a:p>
          <a:p>
            <a:pPr indent="-336550" lvl="0" marL="457200" rtl="0" algn="l">
              <a:spcBef>
                <a:spcPts val="0"/>
              </a:spcBef>
              <a:spcAft>
                <a:spcPts val="0"/>
              </a:spcAft>
              <a:buClr>
                <a:srgbClr val="202124"/>
              </a:buClr>
              <a:buSzPts val="1700"/>
              <a:buFont typeface="Nunito"/>
              <a:buChar char="●"/>
            </a:pPr>
            <a:r>
              <a:rPr lang="en-GB" sz="1700">
                <a:solidFill>
                  <a:srgbClr val="202124"/>
                </a:solidFill>
                <a:highlight>
                  <a:srgbClr val="FFFFFF"/>
                </a:highlight>
                <a:latin typeface="Nunito"/>
                <a:ea typeface="Nunito"/>
                <a:cs typeface="Nunito"/>
                <a:sym typeface="Nunito"/>
              </a:rPr>
              <a:t>Then amplified signal will be converted from analog to digital format by using ADC.</a:t>
            </a:r>
            <a:endParaRPr sz="1700">
              <a:solidFill>
                <a:srgbClr val="202124"/>
              </a:solidFill>
              <a:highlight>
                <a:srgbClr val="FFFFFF"/>
              </a:highlight>
              <a:latin typeface="Nunito"/>
              <a:ea typeface="Nunito"/>
              <a:cs typeface="Nunito"/>
              <a:sym typeface="Nunito"/>
            </a:endParaRPr>
          </a:p>
          <a:p>
            <a:pPr indent="-336550" lvl="0" marL="457200" rtl="0" algn="l">
              <a:spcBef>
                <a:spcPts val="0"/>
              </a:spcBef>
              <a:spcAft>
                <a:spcPts val="0"/>
              </a:spcAft>
              <a:buClr>
                <a:srgbClr val="202124"/>
              </a:buClr>
              <a:buSzPts val="1700"/>
              <a:buFont typeface="Nunito"/>
              <a:buChar char="●"/>
            </a:pPr>
            <a:r>
              <a:rPr lang="en-GB" sz="1700">
                <a:solidFill>
                  <a:srgbClr val="202124"/>
                </a:solidFill>
                <a:highlight>
                  <a:srgbClr val="FFFFFF"/>
                </a:highlight>
                <a:latin typeface="Nunito"/>
                <a:ea typeface="Nunito"/>
                <a:cs typeface="Nunito"/>
                <a:sym typeface="Nunito"/>
              </a:rPr>
              <a:t>Store the converted value in 24 bits binary format.</a:t>
            </a:r>
            <a:endParaRPr sz="1700">
              <a:solidFill>
                <a:srgbClr val="202124"/>
              </a:solidFill>
              <a:highlight>
                <a:srgbClr val="FFFFFF"/>
              </a:highlight>
              <a:latin typeface="Nunito"/>
              <a:ea typeface="Nunito"/>
              <a:cs typeface="Nunito"/>
              <a:sym typeface="Nunito"/>
            </a:endParaRPr>
          </a:p>
          <a:p>
            <a:pPr indent="-336550" lvl="0" marL="457200" rtl="0" algn="l">
              <a:spcBef>
                <a:spcPts val="0"/>
              </a:spcBef>
              <a:spcAft>
                <a:spcPts val="0"/>
              </a:spcAft>
              <a:buClr>
                <a:srgbClr val="202124"/>
              </a:buClr>
              <a:buSzPts val="1700"/>
              <a:buFont typeface="Nunito"/>
              <a:buChar char="●"/>
            </a:pPr>
            <a:r>
              <a:rPr lang="en-GB" sz="1700">
                <a:solidFill>
                  <a:srgbClr val="202124"/>
                </a:solidFill>
                <a:highlight>
                  <a:srgbClr val="FFFFFF"/>
                </a:highlight>
                <a:latin typeface="Nunito"/>
                <a:ea typeface="Nunito"/>
                <a:cs typeface="Nunito"/>
                <a:sym typeface="Nunito"/>
              </a:rPr>
              <a:t>By providing 25 to 27 clock pulses to PD_SCK pin,the 24 bits data value can be retrieved bit by bit from the DOUT pin.</a:t>
            </a:r>
            <a:endParaRPr sz="1700">
              <a:solidFill>
                <a:srgbClr val="202124"/>
              </a:solidFill>
              <a:highlight>
                <a:srgbClr val="FFFFFF"/>
              </a:highlight>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259825" y="19962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GB"/>
              <a:t>Group Members</a:t>
            </a:r>
            <a:endParaRPr b="1"/>
          </a:p>
        </p:txBody>
      </p:sp>
      <p:sp>
        <p:nvSpPr>
          <p:cNvPr id="135" name="Google Shape;135;p1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300"/>
              <a:buNone/>
            </a:pPr>
            <a:r>
              <a:t/>
            </a:r>
            <a:endParaRPr>
              <a:solidFill>
                <a:srgbClr val="000000"/>
              </a:solidFill>
            </a:endParaRPr>
          </a:p>
          <a:p>
            <a:pPr indent="0" lvl="0" marL="0" rtl="0" algn="ctr">
              <a:lnSpc>
                <a:spcPct val="115000"/>
              </a:lnSpc>
              <a:spcBef>
                <a:spcPts val="0"/>
              </a:spcBef>
              <a:spcAft>
                <a:spcPts val="0"/>
              </a:spcAft>
              <a:buSzPts val="1300"/>
              <a:buNone/>
            </a:pPr>
            <a:r>
              <a:t/>
            </a:r>
            <a:endParaRPr>
              <a:solidFill>
                <a:srgbClr val="000000"/>
              </a:solidFill>
            </a:endParaRPr>
          </a:p>
          <a:p>
            <a:pPr indent="0" lvl="0" marL="0" rtl="0" algn="ctr">
              <a:lnSpc>
                <a:spcPct val="115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0"/>
              </a:spcAft>
              <a:buSzPts val="1300"/>
              <a:buNone/>
            </a:pPr>
            <a:r>
              <a:t/>
            </a:r>
            <a:endParaRPr>
              <a:solidFill>
                <a:srgbClr val="000000"/>
              </a:solidFill>
            </a:endParaRPr>
          </a:p>
          <a:p>
            <a:pPr indent="0" lvl="0" marL="0" rtl="0" algn="l">
              <a:lnSpc>
                <a:spcPct val="115000"/>
              </a:lnSpc>
              <a:spcBef>
                <a:spcPts val="0"/>
              </a:spcBef>
              <a:spcAft>
                <a:spcPts val="1200"/>
              </a:spcAft>
              <a:buSzPts val="1300"/>
              <a:buNone/>
            </a:pPr>
            <a:r>
              <a:t/>
            </a:r>
            <a:endParaRPr/>
          </a:p>
        </p:txBody>
      </p:sp>
      <p:graphicFrame>
        <p:nvGraphicFramePr>
          <p:cNvPr id="136" name="Google Shape;136;p14"/>
          <p:cNvGraphicFramePr/>
          <p:nvPr/>
        </p:nvGraphicFramePr>
        <p:xfrm>
          <a:off x="345150" y="1086590"/>
          <a:ext cx="3000000" cy="3000000"/>
        </p:xfrm>
        <a:graphic>
          <a:graphicData uri="http://schemas.openxmlformats.org/drawingml/2006/table">
            <a:tbl>
              <a:tblPr>
                <a:noFill/>
                <a:tableStyleId>{E159C972-EBDE-4A54-9611-6223AA7F84ED}</a:tableStyleId>
              </a:tblPr>
              <a:tblGrid>
                <a:gridCol w="2113425"/>
                <a:gridCol w="2668250"/>
                <a:gridCol w="1558600"/>
                <a:gridCol w="2113425"/>
              </a:tblGrid>
              <a:tr h="695825">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91425" marB="91425" marR="91425" marL="91425"/>
                </a:tc>
                <a:tc>
                  <a:txBody>
                    <a:bodyPr/>
                    <a:lstStyle/>
                    <a:p>
                      <a:pPr indent="0" lvl="0" marL="0" marR="0" rtl="0" algn="ctr">
                        <a:lnSpc>
                          <a:spcPct val="115000"/>
                        </a:lnSpc>
                        <a:spcBef>
                          <a:spcPts val="0"/>
                        </a:spcBef>
                        <a:spcAft>
                          <a:spcPts val="0"/>
                        </a:spcAft>
                        <a:buClr>
                          <a:schemeClr val="dk1"/>
                        </a:buClr>
                        <a:buSzPts val="1100"/>
                        <a:buFont typeface="Arial"/>
                        <a:buNone/>
                      </a:pPr>
                      <a:r>
                        <a:rPr lang="en-GB" sz="1500" u="none" cap="none" strike="noStrike">
                          <a:solidFill>
                            <a:srgbClr val="111111"/>
                          </a:solidFill>
                        </a:rPr>
                        <a:t>Name(Write your name  with Initials)</a:t>
                      </a:r>
                      <a:endParaRPr sz="1100" u="none" cap="none" strike="noStrike">
                        <a:solidFill>
                          <a:srgbClr val="111111"/>
                        </a:solidFill>
                      </a:endParaRPr>
                    </a:p>
                  </a:txBody>
                  <a:tcPr marT="91425" marB="91425" marR="91425" marL="91425"/>
                </a:tc>
                <a:tc>
                  <a:txBody>
                    <a:bodyPr/>
                    <a:lstStyle/>
                    <a:p>
                      <a:pPr indent="0" lvl="0" marL="0" marR="0" rtl="0" algn="ctr">
                        <a:lnSpc>
                          <a:spcPct val="115000"/>
                        </a:lnSpc>
                        <a:spcBef>
                          <a:spcPts val="0"/>
                        </a:spcBef>
                        <a:spcAft>
                          <a:spcPts val="0"/>
                        </a:spcAft>
                        <a:buClr>
                          <a:schemeClr val="dk1"/>
                        </a:buClr>
                        <a:buSzPts val="1100"/>
                        <a:buFont typeface="Arial"/>
                        <a:buNone/>
                      </a:pPr>
                      <a:r>
                        <a:rPr lang="en-GB" sz="1500" u="none" cap="none" strike="noStrike">
                          <a:solidFill>
                            <a:srgbClr val="111111"/>
                          </a:solidFill>
                        </a:rPr>
                        <a:t>Reg. No:</a:t>
                      </a:r>
                      <a:endParaRPr sz="1100" u="none" cap="none" strike="noStrike">
                        <a:solidFill>
                          <a:srgbClr val="111111"/>
                        </a:solidFill>
                      </a:endParaRPr>
                    </a:p>
                  </a:txBody>
                  <a:tcPr marT="91425" marB="91425" marR="91425" marL="91425"/>
                </a:tc>
                <a:tc>
                  <a:txBody>
                    <a:bodyPr/>
                    <a:lstStyle/>
                    <a:p>
                      <a:pPr indent="0" lvl="0" marL="0" marR="0" rtl="0" algn="ctr">
                        <a:lnSpc>
                          <a:spcPct val="115000"/>
                        </a:lnSpc>
                        <a:spcBef>
                          <a:spcPts val="0"/>
                        </a:spcBef>
                        <a:spcAft>
                          <a:spcPts val="0"/>
                        </a:spcAft>
                        <a:buClr>
                          <a:schemeClr val="dk1"/>
                        </a:buClr>
                        <a:buSzPts val="1100"/>
                        <a:buFont typeface="Arial"/>
                        <a:buNone/>
                      </a:pPr>
                      <a:r>
                        <a:rPr lang="en-GB" sz="1500" u="none" cap="none" strike="noStrike">
                          <a:solidFill>
                            <a:schemeClr val="dk1"/>
                          </a:solidFill>
                        </a:rPr>
                        <a:t> Photo</a:t>
                      </a:r>
                      <a:endParaRPr sz="1100" u="none" cap="none" strike="noStrike"/>
                    </a:p>
                  </a:txBody>
                  <a:tcPr marT="91425" marB="91425" marR="91425" marL="91425"/>
                </a:tc>
              </a:tr>
              <a:tr h="439050">
                <a:tc>
                  <a:txBody>
                    <a:bodyPr/>
                    <a:lstStyle/>
                    <a:p>
                      <a:pPr indent="0" lvl="0" marL="0" marR="0" rtl="0" algn="l">
                        <a:lnSpc>
                          <a:spcPct val="115000"/>
                        </a:lnSpc>
                        <a:spcBef>
                          <a:spcPts val="0"/>
                        </a:spcBef>
                        <a:spcAft>
                          <a:spcPts val="0"/>
                        </a:spcAft>
                        <a:buClr>
                          <a:schemeClr val="dk1"/>
                        </a:buClr>
                        <a:buSzPts val="1100"/>
                        <a:buFont typeface="Arial"/>
                        <a:buNone/>
                      </a:pPr>
                      <a:r>
                        <a:rPr b="1" lang="en-GB" sz="1500" u="none" cap="none" strike="noStrike">
                          <a:solidFill>
                            <a:srgbClr val="111111"/>
                          </a:solidFill>
                        </a:rPr>
                        <a:t>Group Leader</a:t>
                      </a:r>
                      <a:endParaRPr b="1" sz="1100" u="none" cap="none" strike="noStrike">
                        <a:solidFill>
                          <a:srgbClr val="111111"/>
                        </a:solidFill>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b="1" lang="en-GB" sz="1500" u="none" cap="none" strike="noStrike">
                          <a:solidFill>
                            <a:srgbClr val="111111"/>
                          </a:solidFill>
                        </a:rPr>
                        <a:t>A.K.I.Madushan</a:t>
                      </a:r>
                      <a:endParaRPr b="1" sz="1100" u="none" cap="none" strike="noStrike">
                        <a:solidFill>
                          <a:srgbClr val="111111"/>
                        </a:solidFill>
                      </a:endParaRPr>
                    </a:p>
                  </a:txBody>
                  <a:tcPr marT="91425" marB="91425" marR="91425" marL="91425"/>
                </a:tc>
                <a:tc>
                  <a:txBody>
                    <a:bodyPr/>
                    <a:lstStyle/>
                    <a:p>
                      <a:pPr indent="0" lvl="0" marL="0" marR="0" rtl="0" algn="ctr">
                        <a:lnSpc>
                          <a:spcPct val="115000"/>
                        </a:lnSpc>
                        <a:spcBef>
                          <a:spcPts val="0"/>
                        </a:spcBef>
                        <a:spcAft>
                          <a:spcPts val="0"/>
                        </a:spcAft>
                        <a:buClr>
                          <a:schemeClr val="dk1"/>
                        </a:buClr>
                        <a:buSzPts val="1100"/>
                        <a:buFont typeface="Arial"/>
                        <a:buNone/>
                      </a:pPr>
                      <a:r>
                        <a:rPr b="1" lang="en-GB" sz="1500" u="none" cap="none" strike="noStrike">
                          <a:solidFill>
                            <a:srgbClr val="111111"/>
                          </a:solidFill>
                        </a:rPr>
                        <a:t>204120D</a:t>
                      </a:r>
                      <a:endParaRPr b="1" sz="1100" u="none" cap="none" strike="noStrike">
                        <a:solidFill>
                          <a:srgbClr val="11111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r h="497650">
                <a:tc>
                  <a:txBody>
                    <a:bodyPr/>
                    <a:lstStyle/>
                    <a:p>
                      <a:pPr indent="0" lvl="0" marL="0" marR="0" rtl="0" algn="l">
                        <a:lnSpc>
                          <a:spcPct val="115000"/>
                        </a:lnSpc>
                        <a:spcBef>
                          <a:spcPts val="0"/>
                        </a:spcBef>
                        <a:spcAft>
                          <a:spcPts val="0"/>
                        </a:spcAft>
                        <a:buClr>
                          <a:schemeClr val="dk1"/>
                        </a:buClr>
                        <a:buSzPts val="1100"/>
                        <a:buFont typeface="Arial"/>
                        <a:buNone/>
                      </a:pPr>
                      <a:r>
                        <a:rPr lang="en-GB" sz="1500" u="none" cap="none" strike="noStrike">
                          <a:solidFill>
                            <a:srgbClr val="111111"/>
                          </a:solidFill>
                        </a:rPr>
                        <a:t>Member 1</a:t>
                      </a:r>
                      <a:endParaRPr sz="1100" u="none" cap="none" strike="noStrike">
                        <a:solidFill>
                          <a:srgbClr val="111111"/>
                        </a:solidFill>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GB" sz="1500" u="none" cap="none" strike="noStrike">
                          <a:solidFill>
                            <a:srgbClr val="111111"/>
                          </a:solidFill>
                        </a:rPr>
                        <a:t>K.V.Siromin</a:t>
                      </a:r>
                      <a:endParaRPr sz="1100" u="none" cap="none" strike="noStrike">
                        <a:solidFill>
                          <a:srgbClr val="111111"/>
                        </a:solidFill>
                      </a:endParaRPr>
                    </a:p>
                  </a:txBody>
                  <a:tcPr marT="91425" marB="91425" marR="91425" marL="91425"/>
                </a:tc>
                <a:tc>
                  <a:txBody>
                    <a:bodyPr/>
                    <a:lstStyle/>
                    <a:p>
                      <a:pPr indent="0" lvl="0" marL="0" marR="0" rtl="0" algn="ctr">
                        <a:lnSpc>
                          <a:spcPct val="115000"/>
                        </a:lnSpc>
                        <a:spcBef>
                          <a:spcPts val="0"/>
                        </a:spcBef>
                        <a:spcAft>
                          <a:spcPts val="0"/>
                        </a:spcAft>
                        <a:buClr>
                          <a:schemeClr val="dk1"/>
                        </a:buClr>
                        <a:buSzPts val="1100"/>
                        <a:buFont typeface="Arial"/>
                        <a:buNone/>
                      </a:pPr>
                      <a:r>
                        <a:rPr lang="en-GB" sz="1500" u="none" cap="none" strike="noStrike">
                          <a:solidFill>
                            <a:srgbClr val="111111"/>
                          </a:solidFill>
                        </a:rPr>
                        <a:t>204204N</a:t>
                      </a:r>
                      <a:endParaRPr sz="1100" u="none" cap="none" strike="noStrike">
                        <a:solidFill>
                          <a:srgbClr val="11111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r h="492850">
                <a:tc>
                  <a:txBody>
                    <a:bodyPr/>
                    <a:lstStyle/>
                    <a:p>
                      <a:pPr indent="0" lvl="0" marL="0" marR="0" rtl="0" algn="l">
                        <a:lnSpc>
                          <a:spcPct val="115000"/>
                        </a:lnSpc>
                        <a:spcBef>
                          <a:spcPts val="0"/>
                        </a:spcBef>
                        <a:spcAft>
                          <a:spcPts val="0"/>
                        </a:spcAft>
                        <a:buClr>
                          <a:schemeClr val="dk1"/>
                        </a:buClr>
                        <a:buSzPts val="1100"/>
                        <a:buFont typeface="Arial"/>
                        <a:buNone/>
                      </a:pPr>
                      <a:r>
                        <a:rPr lang="en-GB" sz="1500" u="none" cap="none" strike="noStrike">
                          <a:solidFill>
                            <a:srgbClr val="111111"/>
                          </a:solidFill>
                        </a:rPr>
                        <a:t>Member 2</a:t>
                      </a:r>
                      <a:endParaRPr sz="1100" u="none" cap="none" strike="noStrike">
                        <a:solidFill>
                          <a:srgbClr val="111111"/>
                        </a:solidFill>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GB" sz="1500" u="none" cap="none" strike="noStrike">
                          <a:solidFill>
                            <a:srgbClr val="111111"/>
                          </a:solidFill>
                        </a:rPr>
                        <a:t>K.A.P.S. Priyadarshana</a:t>
                      </a:r>
                      <a:endParaRPr sz="1100" u="none" cap="none" strike="noStrike">
                        <a:solidFill>
                          <a:srgbClr val="111111"/>
                        </a:solidFill>
                      </a:endParaRPr>
                    </a:p>
                  </a:txBody>
                  <a:tcPr marT="91425" marB="91425" marR="91425" marL="91425"/>
                </a:tc>
                <a:tc>
                  <a:txBody>
                    <a:bodyPr/>
                    <a:lstStyle/>
                    <a:p>
                      <a:pPr indent="0" lvl="0" marL="0" marR="0" rtl="0" algn="ctr">
                        <a:lnSpc>
                          <a:spcPct val="115000"/>
                        </a:lnSpc>
                        <a:spcBef>
                          <a:spcPts val="0"/>
                        </a:spcBef>
                        <a:spcAft>
                          <a:spcPts val="0"/>
                        </a:spcAft>
                        <a:buClr>
                          <a:schemeClr val="dk1"/>
                        </a:buClr>
                        <a:buSzPts val="1100"/>
                        <a:buFont typeface="Arial"/>
                        <a:buNone/>
                      </a:pPr>
                      <a:r>
                        <a:rPr lang="en-GB" sz="1500" u="none" cap="none" strike="noStrike">
                          <a:solidFill>
                            <a:srgbClr val="111111"/>
                          </a:solidFill>
                        </a:rPr>
                        <a:t>204167C</a:t>
                      </a:r>
                      <a:endParaRPr sz="1100" u="none" cap="none" strike="noStrike">
                        <a:solidFill>
                          <a:srgbClr val="11111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r h="593075">
                <a:tc>
                  <a:txBody>
                    <a:bodyPr/>
                    <a:lstStyle/>
                    <a:p>
                      <a:pPr indent="0" lvl="0" marL="0" marR="0" rtl="0" algn="l">
                        <a:lnSpc>
                          <a:spcPct val="115000"/>
                        </a:lnSpc>
                        <a:spcBef>
                          <a:spcPts val="0"/>
                        </a:spcBef>
                        <a:spcAft>
                          <a:spcPts val="0"/>
                        </a:spcAft>
                        <a:buClr>
                          <a:schemeClr val="dk1"/>
                        </a:buClr>
                        <a:buSzPts val="1100"/>
                        <a:buFont typeface="Arial"/>
                        <a:buNone/>
                      </a:pPr>
                      <a:r>
                        <a:rPr lang="en-GB" sz="1500" u="none" cap="none" strike="noStrike">
                          <a:solidFill>
                            <a:srgbClr val="111111"/>
                          </a:solidFill>
                        </a:rPr>
                        <a:t>Member 3</a:t>
                      </a:r>
                      <a:endParaRPr sz="1500" u="none" cap="none" strike="noStrike">
                        <a:solidFill>
                          <a:srgbClr val="11111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111111"/>
                        </a:solidFill>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GB" sz="1500" u="none" cap="none" strike="noStrike">
                          <a:solidFill>
                            <a:srgbClr val="111111"/>
                          </a:solidFill>
                        </a:rPr>
                        <a:t>B.L.P. Sankalpana</a:t>
                      </a:r>
                      <a:endParaRPr sz="1500" u="none" cap="none" strike="noStrike">
                        <a:solidFill>
                          <a:srgbClr val="11111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111111"/>
                        </a:solidFill>
                      </a:endParaRPr>
                    </a:p>
                  </a:txBody>
                  <a:tcPr marT="91425" marB="91425" marR="91425" marL="91425"/>
                </a:tc>
                <a:tc>
                  <a:txBody>
                    <a:bodyPr/>
                    <a:lstStyle/>
                    <a:p>
                      <a:pPr indent="0" lvl="0" marL="0" marR="0" rtl="0" algn="ctr">
                        <a:lnSpc>
                          <a:spcPct val="115000"/>
                        </a:lnSpc>
                        <a:spcBef>
                          <a:spcPts val="0"/>
                        </a:spcBef>
                        <a:spcAft>
                          <a:spcPts val="0"/>
                        </a:spcAft>
                        <a:buClr>
                          <a:schemeClr val="dk1"/>
                        </a:buClr>
                        <a:buSzPts val="1100"/>
                        <a:buFont typeface="Arial"/>
                        <a:buNone/>
                      </a:pPr>
                      <a:r>
                        <a:rPr lang="en-GB" sz="1500" u="none" cap="none" strike="noStrike">
                          <a:solidFill>
                            <a:srgbClr val="111111"/>
                          </a:solidFill>
                        </a:rPr>
                        <a:t>204190N</a:t>
                      </a:r>
                      <a:endParaRPr sz="1100" u="none" cap="none" strike="noStrike">
                        <a:solidFill>
                          <a:srgbClr val="11111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r h="593075">
                <a:tc>
                  <a:txBody>
                    <a:bodyPr/>
                    <a:lstStyle/>
                    <a:p>
                      <a:pPr indent="0" lvl="0" marL="0" marR="0" rtl="0" algn="l">
                        <a:lnSpc>
                          <a:spcPct val="115000"/>
                        </a:lnSpc>
                        <a:spcBef>
                          <a:spcPts val="0"/>
                        </a:spcBef>
                        <a:spcAft>
                          <a:spcPts val="0"/>
                        </a:spcAft>
                        <a:buClr>
                          <a:schemeClr val="dk1"/>
                        </a:buClr>
                        <a:buSzPts val="1100"/>
                        <a:buFont typeface="Arial"/>
                        <a:buNone/>
                      </a:pPr>
                      <a:r>
                        <a:rPr lang="en-GB" sz="1500" u="none" cap="none" strike="noStrike">
                          <a:solidFill>
                            <a:srgbClr val="111111"/>
                          </a:solidFill>
                        </a:rPr>
                        <a:t>Member 4</a:t>
                      </a:r>
                      <a:endParaRPr sz="1100" u="none" cap="none" strike="noStrike">
                        <a:solidFill>
                          <a:srgbClr val="111111"/>
                        </a:solidFill>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GB" sz="1500" u="none" cap="none" strike="noStrike">
                          <a:solidFill>
                            <a:srgbClr val="111111"/>
                          </a:solidFill>
                        </a:rPr>
                        <a:t>S.A.R. Nethmini</a:t>
                      </a:r>
                      <a:endParaRPr sz="1500" u="none" cap="none" strike="noStrike">
                        <a:solidFill>
                          <a:srgbClr val="11111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111111"/>
                        </a:solidFill>
                      </a:endParaRPr>
                    </a:p>
                  </a:txBody>
                  <a:tcPr marT="91425" marB="91425" marR="91425" marL="91425"/>
                </a:tc>
                <a:tc>
                  <a:txBody>
                    <a:bodyPr/>
                    <a:lstStyle/>
                    <a:p>
                      <a:pPr indent="0" lvl="0" marL="0" marR="0" rtl="0" algn="ctr">
                        <a:lnSpc>
                          <a:spcPct val="115000"/>
                        </a:lnSpc>
                        <a:spcBef>
                          <a:spcPts val="0"/>
                        </a:spcBef>
                        <a:spcAft>
                          <a:spcPts val="0"/>
                        </a:spcAft>
                        <a:buClr>
                          <a:schemeClr val="dk1"/>
                        </a:buClr>
                        <a:buSzPts val="1100"/>
                        <a:buFont typeface="Arial"/>
                        <a:buNone/>
                      </a:pPr>
                      <a:r>
                        <a:rPr lang="en-GB" sz="1500" u="none" cap="none" strike="noStrike">
                          <a:solidFill>
                            <a:srgbClr val="111111"/>
                          </a:solidFill>
                        </a:rPr>
                        <a:t>204137K</a:t>
                      </a:r>
                      <a:endParaRPr sz="1100" u="none" cap="none" strike="noStrike">
                        <a:solidFill>
                          <a:srgbClr val="11111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bl>
          </a:graphicData>
        </a:graphic>
      </p:graphicFrame>
      <p:pic>
        <p:nvPicPr>
          <p:cNvPr id="137" name="Google Shape;137;p14"/>
          <p:cNvPicPr preferRelativeResize="0"/>
          <p:nvPr/>
        </p:nvPicPr>
        <p:blipFill rotWithShape="1">
          <a:blip r:embed="rId3">
            <a:alphaModFix/>
          </a:blip>
          <a:srcRect b="0" l="0" r="0" t="0"/>
          <a:stretch/>
        </p:blipFill>
        <p:spPr>
          <a:xfrm>
            <a:off x="7752600" y="1734450"/>
            <a:ext cx="378881" cy="482238"/>
          </a:xfrm>
          <a:prstGeom prst="rect">
            <a:avLst/>
          </a:prstGeom>
          <a:noFill/>
          <a:ln>
            <a:noFill/>
          </a:ln>
        </p:spPr>
      </p:pic>
      <p:pic>
        <p:nvPicPr>
          <p:cNvPr id="138" name="Google Shape;138;p14"/>
          <p:cNvPicPr preferRelativeResize="0"/>
          <p:nvPr/>
        </p:nvPicPr>
        <p:blipFill rotWithShape="1">
          <a:blip r:embed="rId4">
            <a:alphaModFix/>
          </a:blip>
          <a:srcRect b="0" l="0" r="0" t="0"/>
          <a:stretch/>
        </p:blipFill>
        <p:spPr>
          <a:xfrm>
            <a:off x="7752600" y="2216700"/>
            <a:ext cx="378875" cy="486500"/>
          </a:xfrm>
          <a:prstGeom prst="rect">
            <a:avLst/>
          </a:prstGeom>
          <a:noFill/>
          <a:ln>
            <a:noFill/>
          </a:ln>
        </p:spPr>
      </p:pic>
      <p:pic>
        <p:nvPicPr>
          <p:cNvPr id="139" name="Google Shape;139;p14"/>
          <p:cNvPicPr preferRelativeResize="0"/>
          <p:nvPr/>
        </p:nvPicPr>
        <p:blipFill rotWithShape="1">
          <a:blip r:embed="rId5">
            <a:alphaModFix/>
          </a:blip>
          <a:srcRect b="0" l="0" r="0" t="0"/>
          <a:stretch/>
        </p:blipFill>
        <p:spPr>
          <a:xfrm>
            <a:off x="7752600" y="2703200"/>
            <a:ext cx="378875" cy="470475"/>
          </a:xfrm>
          <a:prstGeom prst="rect">
            <a:avLst/>
          </a:prstGeom>
          <a:noFill/>
          <a:ln>
            <a:noFill/>
          </a:ln>
        </p:spPr>
      </p:pic>
      <p:pic>
        <p:nvPicPr>
          <p:cNvPr id="140" name="Google Shape;140;p14"/>
          <p:cNvPicPr preferRelativeResize="0"/>
          <p:nvPr/>
        </p:nvPicPr>
        <p:blipFill rotWithShape="1">
          <a:blip r:embed="rId6">
            <a:alphaModFix/>
          </a:blip>
          <a:srcRect b="0" l="0" r="0" t="0"/>
          <a:stretch/>
        </p:blipFill>
        <p:spPr>
          <a:xfrm>
            <a:off x="7752600" y="3230875"/>
            <a:ext cx="378875" cy="482205"/>
          </a:xfrm>
          <a:prstGeom prst="rect">
            <a:avLst/>
          </a:prstGeom>
          <a:noFill/>
          <a:ln>
            <a:noFill/>
          </a:ln>
        </p:spPr>
      </p:pic>
      <p:pic>
        <p:nvPicPr>
          <p:cNvPr id="141" name="Google Shape;141;p14"/>
          <p:cNvPicPr preferRelativeResize="0"/>
          <p:nvPr/>
        </p:nvPicPr>
        <p:blipFill rotWithShape="1">
          <a:blip r:embed="rId7">
            <a:alphaModFix/>
          </a:blip>
          <a:srcRect b="0" l="0" r="0" t="0"/>
          <a:stretch/>
        </p:blipFill>
        <p:spPr>
          <a:xfrm>
            <a:off x="7752600" y="3855550"/>
            <a:ext cx="378875" cy="4822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ph type="title"/>
          </p:nvPr>
        </p:nvSpPr>
        <p:spPr>
          <a:xfrm>
            <a:off x="500275" y="576350"/>
            <a:ext cx="61908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GB"/>
              <a:t>Specifications-HX711 Module</a:t>
            </a:r>
            <a:endParaRPr/>
          </a:p>
        </p:txBody>
      </p:sp>
      <p:sp>
        <p:nvSpPr>
          <p:cNvPr id="282" name="Google Shape;282;p32"/>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lnSpcReduction="10000"/>
          </a:bodyPr>
          <a:lstStyle/>
          <a:p>
            <a:pPr indent="-378759" lvl="0" marL="457200" rtl="0" algn="l">
              <a:lnSpc>
                <a:spcPct val="115000"/>
              </a:lnSpc>
              <a:spcBef>
                <a:spcPts val="600"/>
              </a:spcBef>
              <a:spcAft>
                <a:spcPts val="0"/>
              </a:spcAft>
              <a:buClr>
                <a:srgbClr val="000000"/>
              </a:buClr>
              <a:buSzPts val="2365"/>
              <a:buFont typeface="Nunito"/>
              <a:buChar char="●"/>
            </a:pPr>
            <a:r>
              <a:rPr lang="en-GB" sz="2364">
                <a:solidFill>
                  <a:srgbClr val="000000"/>
                </a:solidFill>
                <a:latin typeface="Nunito"/>
                <a:ea typeface="Nunito"/>
                <a:cs typeface="Nunito"/>
                <a:sym typeface="Nunito"/>
              </a:rPr>
              <a:t>Maximum voltage-5.5V</a:t>
            </a:r>
            <a:endParaRPr sz="2364">
              <a:solidFill>
                <a:srgbClr val="000000"/>
              </a:solidFill>
              <a:latin typeface="Nunito"/>
              <a:ea typeface="Nunito"/>
              <a:cs typeface="Nunito"/>
              <a:sym typeface="Nunito"/>
            </a:endParaRPr>
          </a:p>
          <a:p>
            <a:pPr indent="-378759" lvl="0" marL="457200" rtl="0" algn="l">
              <a:lnSpc>
                <a:spcPct val="115000"/>
              </a:lnSpc>
              <a:spcBef>
                <a:spcPts val="0"/>
              </a:spcBef>
              <a:spcAft>
                <a:spcPts val="0"/>
              </a:spcAft>
              <a:buClr>
                <a:srgbClr val="000000"/>
              </a:buClr>
              <a:buSzPts val="2365"/>
              <a:buFont typeface="Nunito"/>
              <a:buChar char="●"/>
            </a:pPr>
            <a:r>
              <a:rPr lang="en-GB" sz="2364">
                <a:solidFill>
                  <a:srgbClr val="000000"/>
                </a:solidFill>
                <a:latin typeface="Nunito"/>
                <a:ea typeface="Nunito"/>
                <a:cs typeface="Nunito"/>
                <a:sym typeface="Nunito"/>
              </a:rPr>
              <a:t>Maximum current-&lt;1.5mA</a:t>
            </a:r>
            <a:endParaRPr sz="2364">
              <a:solidFill>
                <a:srgbClr val="000000"/>
              </a:solidFill>
              <a:latin typeface="Nunito"/>
              <a:ea typeface="Nunito"/>
              <a:cs typeface="Nunito"/>
              <a:sym typeface="Nunito"/>
            </a:endParaRPr>
          </a:p>
          <a:p>
            <a:pPr indent="0" lvl="0" marL="914400" rtl="0" algn="l">
              <a:lnSpc>
                <a:spcPct val="115000"/>
              </a:lnSpc>
              <a:spcBef>
                <a:spcPts val="600"/>
              </a:spcBef>
              <a:spcAft>
                <a:spcPts val="0"/>
              </a:spcAft>
              <a:buSzPts val="1300"/>
              <a:buNone/>
            </a:pPr>
            <a:r>
              <a:t/>
            </a:r>
            <a:endParaRPr sz="2600">
              <a:solidFill>
                <a:srgbClr val="000000"/>
              </a:solidFill>
              <a:latin typeface="Nunito"/>
              <a:ea typeface="Nunito"/>
              <a:cs typeface="Nunito"/>
              <a:sym typeface="Nunito"/>
            </a:endParaRPr>
          </a:p>
          <a:p>
            <a:pPr indent="0" lvl="0" marL="0" rtl="0" algn="l">
              <a:lnSpc>
                <a:spcPct val="115000"/>
              </a:lnSpc>
              <a:spcBef>
                <a:spcPts val="600"/>
              </a:spcBef>
              <a:spcAft>
                <a:spcPts val="0"/>
              </a:spcAft>
              <a:buSzPts val="1300"/>
              <a:buNone/>
            </a:pPr>
            <a:r>
              <a:rPr lang="en-GB" sz="2400">
                <a:solidFill>
                  <a:srgbClr val="000000"/>
                </a:solidFill>
                <a:latin typeface="Nunito"/>
                <a:ea typeface="Nunito"/>
                <a:cs typeface="Nunito"/>
                <a:sym typeface="Nunito"/>
              </a:rPr>
              <a:t>Link to refer Speciation Data Sheet-</a:t>
            </a:r>
            <a:endParaRPr sz="2400">
              <a:solidFill>
                <a:srgbClr val="000000"/>
              </a:solidFill>
              <a:latin typeface="Nunito"/>
              <a:ea typeface="Nunito"/>
              <a:cs typeface="Nunito"/>
              <a:sym typeface="Nunito"/>
            </a:endParaRPr>
          </a:p>
          <a:p>
            <a:pPr indent="0" lvl="0" marL="914400" rtl="0" algn="l">
              <a:lnSpc>
                <a:spcPct val="115000"/>
              </a:lnSpc>
              <a:spcBef>
                <a:spcPts val="600"/>
              </a:spcBef>
              <a:spcAft>
                <a:spcPts val="0"/>
              </a:spcAft>
              <a:buSzPts val="1300"/>
              <a:buNone/>
            </a:pPr>
            <a:r>
              <a:rPr lang="en-GB" sz="1600" u="sng">
                <a:solidFill>
                  <a:schemeClr val="hlink"/>
                </a:solidFill>
                <a:latin typeface="Arial"/>
                <a:ea typeface="Arial"/>
                <a:cs typeface="Arial"/>
                <a:sym typeface="Arial"/>
                <a:hlinkClick r:id="rId3"/>
              </a:rPr>
              <a:t>Microsoft Word - hx71_english.doc (sparkfun.com)</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251225" y="26695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lang="en-GB"/>
              <a:t>WD1160 DC motor</a:t>
            </a:r>
            <a:endParaRPr b="1"/>
          </a:p>
        </p:txBody>
      </p:sp>
      <p:pic>
        <p:nvPicPr>
          <p:cNvPr id="288" name="Google Shape;288;p33"/>
          <p:cNvPicPr preferRelativeResize="0"/>
          <p:nvPr/>
        </p:nvPicPr>
        <p:blipFill rotWithShape="1">
          <a:blip r:embed="rId3">
            <a:alphaModFix/>
          </a:blip>
          <a:srcRect b="0" l="0" r="0" t="0"/>
          <a:stretch/>
        </p:blipFill>
        <p:spPr>
          <a:xfrm>
            <a:off x="457487" y="1755087"/>
            <a:ext cx="3700175" cy="2319125"/>
          </a:xfrm>
          <a:prstGeom prst="rect">
            <a:avLst/>
          </a:prstGeom>
          <a:noFill/>
          <a:ln>
            <a:noFill/>
          </a:ln>
        </p:spPr>
      </p:pic>
      <p:pic>
        <p:nvPicPr>
          <p:cNvPr descr="A close-up of a machine&#10;&#10;Description automatically generated with medium confidence" id="289" name="Google Shape;289;p33"/>
          <p:cNvPicPr preferRelativeResize="0"/>
          <p:nvPr/>
        </p:nvPicPr>
        <p:blipFill rotWithShape="1">
          <a:blip r:embed="rId4">
            <a:alphaModFix/>
          </a:blip>
          <a:srcRect b="0" l="0" r="0" t="0"/>
          <a:stretch/>
        </p:blipFill>
        <p:spPr>
          <a:xfrm>
            <a:off x="4908971" y="2071688"/>
            <a:ext cx="2642158" cy="1228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725350" y="407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Technique-WD1160 DC Motor</a:t>
            </a:r>
            <a:endParaRPr/>
          </a:p>
        </p:txBody>
      </p:sp>
      <p:sp>
        <p:nvSpPr>
          <p:cNvPr id="295" name="Google Shape;295;p34"/>
          <p:cNvSpPr txBox="1"/>
          <p:nvPr>
            <p:ph idx="1" type="body"/>
          </p:nvPr>
        </p:nvSpPr>
        <p:spPr>
          <a:xfrm>
            <a:off x="819150" y="1568625"/>
            <a:ext cx="7505700" cy="2448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Nunito"/>
              <a:buChar char="●"/>
            </a:pPr>
            <a:r>
              <a:rPr lang="en-GB" sz="1800">
                <a:latin typeface="Nunito"/>
                <a:ea typeface="Nunito"/>
                <a:cs typeface="Nunito"/>
                <a:sym typeface="Nunito"/>
              </a:rPr>
              <a:t>This is a vehicle viper motor.</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latin typeface="Nunito"/>
                <a:ea typeface="Nunito"/>
                <a:cs typeface="Nunito"/>
                <a:sym typeface="Nunito"/>
              </a:rPr>
              <a:t>It has a considerable amount of torque to rotate the massaging metal plate.</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latin typeface="Nunito"/>
                <a:ea typeface="Nunito"/>
                <a:cs typeface="Nunito"/>
                <a:sym typeface="Nunito"/>
              </a:rPr>
              <a:t>This motor axle is coupled with center of the massaging plate by using a gear wheel.</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latin typeface="Nunito"/>
                <a:ea typeface="Nunito"/>
                <a:cs typeface="Nunito"/>
                <a:sym typeface="Nunito"/>
              </a:rPr>
              <a:t>The motor will turn off if the load exceeds 15 kilograms.If the load is below than 15 kilograms the motor will work in a normal manner.</a:t>
            </a:r>
            <a:endParaRPr sz="18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600300" y="829975"/>
            <a:ext cx="7505700" cy="95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1300"/>
              <a:buFont typeface="Arial"/>
              <a:buNone/>
            </a:pPr>
            <a:r>
              <a:rPr lang="en-GB"/>
              <a:t>Specifications-WD1160 DC Motor</a:t>
            </a:r>
            <a:endParaRPr b="1"/>
          </a:p>
        </p:txBody>
      </p:sp>
      <p:sp>
        <p:nvSpPr>
          <p:cNvPr id="301" name="Google Shape;301;p35"/>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fontScale="92500" lnSpcReduction="20000"/>
          </a:bodyPr>
          <a:lstStyle/>
          <a:p>
            <a:pPr indent="-367541" lvl="0" marL="457200" rtl="0" algn="l">
              <a:lnSpc>
                <a:spcPct val="115000"/>
              </a:lnSpc>
              <a:spcBef>
                <a:spcPts val="600"/>
              </a:spcBef>
              <a:spcAft>
                <a:spcPts val="0"/>
              </a:spcAft>
              <a:buClr>
                <a:srgbClr val="000000"/>
              </a:buClr>
              <a:buSzPct val="100000"/>
              <a:buFont typeface="Nunito"/>
              <a:buChar char="●"/>
            </a:pPr>
            <a:r>
              <a:rPr lang="en-GB" sz="2364">
                <a:solidFill>
                  <a:srgbClr val="000000"/>
                </a:solidFill>
                <a:latin typeface="Nunito"/>
                <a:ea typeface="Nunito"/>
                <a:cs typeface="Nunito"/>
                <a:sym typeface="Nunito"/>
              </a:rPr>
              <a:t>Maximum voltage -12V</a:t>
            </a:r>
            <a:endParaRPr sz="2364">
              <a:solidFill>
                <a:srgbClr val="000000"/>
              </a:solidFill>
              <a:latin typeface="Nunito"/>
              <a:ea typeface="Nunito"/>
              <a:cs typeface="Nunito"/>
              <a:sym typeface="Nunito"/>
            </a:endParaRPr>
          </a:p>
          <a:p>
            <a:pPr indent="-367541" lvl="0" marL="457200" rtl="0" algn="l">
              <a:lnSpc>
                <a:spcPct val="115000"/>
              </a:lnSpc>
              <a:spcBef>
                <a:spcPts val="0"/>
              </a:spcBef>
              <a:spcAft>
                <a:spcPts val="0"/>
              </a:spcAft>
              <a:buClr>
                <a:srgbClr val="000000"/>
              </a:buClr>
              <a:buSzPct val="100000"/>
              <a:buFont typeface="Nunito"/>
              <a:buChar char="●"/>
            </a:pPr>
            <a:r>
              <a:rPr lang="en-GB" sz="2364">
                <a:solidFill>
                  <a:srgbClr val="000000"/>
                </a:solidFill>
                <a:latin typeface="Nunito"/>
                <a:ea typeface="Nunito"/>
                <a:cs typeface="Nunito"/>
                <a:sym typeface="Nunito"/>
              </a:rPr>
              <a:t>Maximum current-5.6A</a:t>
            </a:r>
            <a:endParaRPr sz="2364">
              <a:solidFill>
                <a:srgbClr val="000000"/>
              </a:solidFill>
              <a:latin typeface="Nunito"/>
              <a:ea typeface="Nunito"/>
              <a:cs typeface="Nunito"/>
              <a:sym typeface="Nunito"/>
            </a:endParaRPr>
          </a:p>
          <a:p>
            <a:pPr indent="-367541" lvl="0" marL="457200" rtl="0" algn="l">
              <a:lnSpc>
                <a:spcPct val="115000"/>
              </a:lnSpc>
              <a:spcBef>
                <a:spcPts val="0"/>
              </a:spcBef>
              <a:spcAft>
                <a:spcPts val="0"/>
              </a:spcAft>
              <a:buClr>
                <a:srgbClr val="000000"/>
              </a:buClr>
              <a:buSzPct val="100000"/>
              <a:buFont typeface="Nunito"/>
              <a:buChar char="●"/>
            </a:pPr>
            <a:r>
              <a:rPr lang="en-GB" sz="2364">
                <a:solidFill>
                  <a:srgbClr val="000000"/>
                </a:solidFill>
                <a:latin typeface="Nunito"/>
                <a:ea typeface="Nunito"/>
                <a:cs typeface="Nunito"/>
                <a:sym typeface="Nunito"/>
              </a:rPr>
              <a:t>Torque-5.2Nm</a:t>
            </a:r>
            <a:endParaRPr sz="2364">
              <a:solidFill>
                <a:srgbClr val="000000"/>
              </a:solidFill>
              <a:latin typeface="Nunito"/>
              <a:ea typeface="Nunito"/>
              <a:cs typeface="Nunito"/>
              <a:sym typeface="Nunito"/>
            </a:endParaRPr>
          </a:p>
          <a:p>
            <a:pPr indent="0" lvl="0" marL="457200" rtl="0" algn="l">
              <a:lnSpc>
                <a:spcPct val="115000"/>
              </a:lnSpc>
              <a:spcBef>
                <a:spcPts val="600"/>
              </a:spcBef>
              <a:spcAft>
                <a:spcPts val="0"/>
              </a:spcAft>
              <a:buClr>
                <a:schemeClr val="dk1"/>
              </a:buClr>
              <a:buSzPct val="42307"/>
              <a:buFont typeface="Arial"/>
              <a:buNone/>
            </a:pPr>
            <a:r>
              <a:t/>
            </a:r>
            <a:endParaRPr sz="2600">
              <a:solidFill>
                <a:srgbClr val="000000"/>
              </a:solidFill>
              <a:latin typeface="Nunito"/>
              <a:ea typeface="Nunito"/>
              <a:cs typeface="Nunito"/>
              <a:sym typeface="Nunito"/>
            </a:endParaRPr>
          </a:p>
          <a:p>
            <a:pPr indent="0" lvl="0" marL="457200" rtl="0" algn="l">
              <a:lnSpc>
                <a:spcPct val="115000"/>
              </a:lnSpc>
              <a:spcBef>
                <a:spcPts val="600"/>
              </a:spcBef>
              <a:spcAft>
                <a:spcPts val="0"/>
              </a:spcAft>
              <a:buClr>
                <a:schemeClr val="dk1"/>
              </a:buClr>
              <a:buSzPct val="42307"/>
              <a:buFont typeface="Arial"/>
              <a:buNone/>
            </a:pPr>
            <a:r>
              <a:rPr lang="en-GB" sz="2600">
                <a:solidFill>
                  <a:srgbClr val="000000"/>
                </a:solidFill>
              </a:rPr>
              <a:t>Link to refer Speciation Data Sheet -</a:t>
            </a:r>
            <a:r>
              <a:rPr lang="en-GB" sz="3277">
                <a:solidFill>
                  <a:srgbClr val="000000"/>
                </a:solidFill>
              </a:rPr>
              <a:t> </a:t>
            </a:r>
            <a:r>
              <a:rPr lang="en-GB" sz="1777" u="sng">
                <a:solidFill>
                  <a:schemeClr val="hlink"/>
                </a:solidFill>
                <a:latin typeface="Arial"/>
                <a:ea typeface="Arial"/>
                <a:cs typeface="Arial"/>
                <a:sym typeface="Arial"/>
                <a:hlinkClick r:id="rId3"/>
              </a:rPr>
              <a:t>www.china-electricmotor.com/pdf/wm.pdf</a:t>
            </a:r>
            <a:endParaRPr sz="1977"/>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215900" y="23175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600"/>
              </a:spcBef>
              <a:spcAft>
                <a:spcPts val="0"/>
              </a:spcAft>
              <a:buClr>
                <a:schemeClr val="dk1"/>
              </a:buClr>
              <a:buSzPts val="1100"/>
              <a:buFont typeface="Arial"/>
              <a:buNone/>
            </a:pPr>
            <a:r>
              <a:rPr b="1" lang="en-GB" sz="2300"/>
              <a:t>Circuit diagram</a:t>
            </a:r>
            <a:endParaRPr b="1" sz="2700"/>
          </a:p>
        </p:txBody>
      </p:sp>
      <p:pic>
        <p:nvPicPr>
          <p:cNvPr id="307" name="Google Shape;307;p36"/>
          <p:cNvPicPr preferRelativeResize="0"/>
          <p:nvPr/>
        </p:nvPicPr>
        <p:blipFill>
          <a:blip r:embed="rId3">
            <a:alphaModFix/>
          </a:blip>
          <a:stretch>
            <a:fillRect/>
          </a:stretch>
        </p:blipFill>
        <p:spPr>
          <a:xfrm>
            <a:off x="1877000" y="694750"/>
            <a:ext cx="6094199" cy="4156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ph type="title"/>
          </p:nvPr>
        </p:nvSpPr>
        <p:spPr>
          <a:xfrm>
            <a:off x="475200" y="407875"/>
            <a:ext cx="1072500" cy="59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PCB</a:t>
            </a:r>
            <a:endParaRPr/>
          </a:p>
        </p:txBody>
      </p:sp>
      <p:pic>
        <p:nvPicPr>
          <p:cNvPr id="313" name="Google Shape;313;p37"/>
          <p:cNvPicPr preferRelativeResize="0"/>
          <p:nvPr/>
        </p:nvPicPr>
        <p:blipFill>
          <a:blip r:embed="rId3">
            <a:alphaModFix/>
          </a:blip>
          <a:stretch>
            <a:fillRect/>
          </a:stretch>
        </p:blipFill>
        <p:spPr>
          <a:xfrm>
            <a:off x="1547700" y="541025"/>
            <a:ext cx="6472400" cy="4073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161750" y="115125"/>
            <a:ext cx="8520600" cy="572700"/>
          </a:xfrm>
          <a:prstGeom prst="rect">
            <a:avLst/>
          </a:prstGeom>
          <a:noFill/>
          <a:ln>
            <a:noFill/>
          </a:ln>
        </p:spPr>
        <p:txBody>
          <a:bodyPr anchorCtr="0" anchor="t" bIns="91425" lIns="91425" spcFirstLastPara="1" rIns="91425" wrap="square" tIns="91425">
            <a:normAutofit fontScale="90000"/>
          </a:bodyPr>
          <a:lstStyle/>
          <a:p>
            <a:pPr indent="0" lvl="0" marL="457200" rtl="0" algn="ctr">
              <a:lnSpc>
                <a:spcPct val="115000"/>
              </a:lnSpc>
              <a:spcBef>
                <a:spcPts val="600"/>
              </a:spcBef>
              <a:spcAft>
                <a:spcPts val="0"/>
              </a:spcAft>
              <a:buClr>
                <a:schemeClr val="dk1"/>
              </a:buClr>
              <a:buSzPct val="42307"/>
              <a:buFont typeface="Arial"/>
              <a:buNone/>
            </a:pPr>
            <a:r>
              <a:rPr b="1" lang="en-GB" sz="2600"/>
              <a:t>Compiled code - DC Motor (Massaging Function)</a:t>
            </a:r>
            <a:endParaRPr b="1"/>
          </a:p>
        </p:txBody>
      </p:sp>
      <p:pic>
        <p:nvPicPr>
          <p:cNvPr id="319" name="Google Shape;319;p38"/>
          <p:cNvPicPr preferRelativeResize="0"/>
          <p:nvPr/>
        </p:nvPicPr>
        <p:blipFill>
          <a:blip r:embed="rId3">
            <a:alphaModFix/>
          </a:blip>
          <a:stretch>
            <a:fillRect/>
          </a:stretch>
        </p:blipFill>
        <p:spPr>
          <a:xfrm>
            <a:off x="518050" y="687825"/>
            <a:ext cx="3504137" cy="4150874"/>
          </a:xfrm>
          <a:prstGeom prst="rect">
            <a:avLst/>
          </a:prstGeom>
          <a:noFill/>
          <a:ln>
            <a:noFill/>
          </a:ln>
        </p:spPr>
      </p:pic>
      <p:pic>
        <p:nvPicPr>
          <p:cNvPr id="320" name="Google Shape;320;p38"/>
          <p:cNvPicPr preferRelativeResize="0"/>
          <p:nvPr/>
        </p:nvPicPr>
        <p:blipFill>
          <a:blip r:embed="rId4">
            <a:alphaModFix/>
          </a:blip>
          <a:stretch>
            <a:fillRect/>
          </a:stretch>
        </p:blipFill>
        <p:spPr>
          <a:xfrm>
            <a:off x="4456237" y="687825"/>
            <a:ext cx="4226118" cy="41508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624125" y="3093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Compiled code-Load Cell </a:t>
            </a:r>
            <a:endParaRPr/>
          </a:p>
          <a:p>
            <a:pPr indent="0" lvl="0" marL="0" rtl="0" algn="l">
              <a:spcBef>
                <a:spcPts val="0"/>
              </a:spcBef>
              <a:spcAft>
                <a:spcPts val="0"/>
              </a:spcAft>
              <a:buNone/>
            </a:pPr>
            <a:r>
              <a:t/>
            </a:r>
            <a:endParaRPr/>
          </a:p>
        </p:txBody>
      </p:sp>
      <p:pic>
        <p:nvPicPr>
          <p:cNvPr id="326" name="Google Shape;326;p39"/>
          <p:cNvPicPr preferRelativeResize="0"/>
          <p:nvPr/>
        </p:nvPicPr>
        <p:blipFill>
          <a:blip r:embed="rId3">
            <a:alphaModFix/>
          </a:blip>
          <a:stretch>
            <a:fillRect/>
          </a:stretch>
        </p:blipFill>
        <p:spPr>
          <a:xfrm>
            <a:off x="624125" y="1178200"/>
            <a:ext cx="5334408" cy="3574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624125" y="309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Compiled code-</a:t>
            </a:r>
            <a:r>
              <a:rPr lang="en-GB"/>
              <a:t>Load Cell Cont.</a:t>
            </a:r>
            <a:endParaRPr/>
          </a:p>
        </p:txBody>
      </p:sp>
      <p:pic>
        <p:nvPicPr>
          <p:cNvPr id="332" name="Google Shape;332;p40"/>
          <p:cNvPicPr preferRelativeResize="0"/>
          <p:nvPr/>
        </p:nvPicPr>
        <p:blipFill>
          <a:blip r:embed="rId3">
            <a:alphaModFix/>
          </a:blip>
          <a:stretch>
            <a:fillRect/>
          </a:stretch>
        </p:blipFill>
        <p:spPr>
          <a:xfrm>
            <a:off x="464350" y="1535900"/>
            <a:ext cx="8165527" cy="2699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ph type="title"/>
          </p:nvPr>
        </p:nvSpPr>
        <p:spPr>
          <a:xfrm>
            <a:off x="624125" y="309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Compiled code-Load Cell Cont.</a:t>
            </a:r>
            <a:endParaRPr/>
          </a:p>
        </p:txBody>
      </p:sp>
      <p:pic>
        <p:nvPicPr>
          <p:cNvPr id="338" name="Google Shape;338;p41"/>
          <p:cNvPicPr preferRelativeResize="0"/>
          <p:nvPr/>
        </p:nvPicPr>
        <p:blipFill>
          <a:blip r:embed="rId3">
            <a:alphaModFix/>
          </a:blip>
          <a:stretch>
            <a:fillRect/>
          </a:stretch>
        </p:blipFill>
        <p:spPr>
          <a:xfrm>
            <a:off x="785825" y="1211325"/>
            <a:ext cx="7608075" cy="3413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519225" y="395725"/>
            <a:ext cx="7505700" cy="579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600"/>
              </a:spcBef>
              <a:spcAft>
                <a:spcPts val="0"/>
              </a:spcAft>
              <a:buNone/>
            </a:pPr>
            <a:r>
              <a:rPr b="1" lang="en-GB" sz="3377"/>
              <a:t>Outline</a:t>
            </a:r>
            <a:endParaRPr b="1" sz="14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400">
              <a:solidFill>
                <a:srgbClr val="000000"/>
              </a:solidFill>
              <a:latin typeface="Times New Roman"/>
              <a:ea typeface="Times New Roman"/>
              <a:cs typeface="Times New Roman"/>
              <a:sym typeface="Times New Roman"/>
            </a:endParaRPr>
          </a:p>
          <a:p>
            <a:pPr indent="-346710" lvl="0" marL="457200" rtl="0" algn="l">
              <a:spcBef>
                <a:spcPts val="0"/>
              </a:spcBef>
              <a:spcAft>
                <a:spcPts val="0"/>
              </a:spcAft>
              <a:buClr>
                <a:srgbClr val="000000"/>
              </a:buClr>
              <a:buSzPct val="100000"/>
              <a:buFont typeface="Nunito"/>
              <a:buAutoNum type="arabicPeriod"/>
            </a:pPr>
            <a:r>
              <a:rPr b="1" lang="en-GB" sz="2066">
                <a:solidFill>
                  <a:srgbClr val="000000"/>
                </a:solidFill>
              </a:rPr>
              <a:t>Problem in Brief</a:t>
            </a:r>
            <a:endParaRPr b="1" sz="2066">
              <a:solidFill>
                <a:srgbClr val="000000"/>
              </a:solidFill>
            </a:endParaRPr>
          </a:p>
          <a:p>
            <a:pPr indent="-346710" lvl="0" marL="457200" rtl="0" algn="l">
              <a:spcBef>
                <a:spcPts val="0"/>
              </a:spcBef>
              <a:spcAft>
                <a:spcPts val="0"/>
              </a:spcAft>
              <a:buClr>
                <a:srgbClr val="000000"/>
              </a:buClr>
              <a:buSzPct val="100000"/>
              <a:buFont typeface="Nunito"/>
              <a:buAutoNum type="arabicPeriod"/>
            </a:pPr>
            <a:r>
              <a:rPr b="1" lang="en-GB" sz="2066">
                <a:solidFill>
                  <a:srgbClr val="000000"/>
                </a:solidFill>
              </a:rPr>
              <a:t>Project aim and Objectives</a:t>
            </a:r>
            <a:endParaRPr b="1" sz="2066">
              <a:solidFill>
                <a:srgbClr val="000000"/>
              </a:solidFill>
            </a:endParaRPr>
          </a:p>
          <a:p>
            <a:pPr indent="-346710" lvl="0" marL="457200" rtl="0" algn="l">
              <a:spcBef>
                <a:spcPts val="0"/>
              </a:spcBef>
              <a:spcAft>
                <a:spcPts val="0"/>
              </a:spcAft>
              <a:buClr>
                <a:srgbClr val="000000"/>
              </a:buClr>
              <a:buSzPct val="100000"/>
              <a:buFont typeface="Times New Roman"/>
              <a:buAutoNum type="arabicPeriod"/>
            </a:pPr>
            <a:r>
              <a:rPr b="1" lang="en-GB" sz="2066">
                <a:solidFill>
                  <a:srgbClr val="000000"/>
                </a:solidFill>
              </a:rPr>
              <a:t>Proposed Solution-</a:t>
            </a:r>
            <a:r>
              <a:rPr lang="en-GB" sz="2066">
                <a:solidFill>
                  <a:srgbClr val="000000"/>
                </a:solidFill>
              </a:rPr>
              <a:t>System Diagram</a:t>
            </a:r>
            <a:endParaRPr sz="2066">
              <a:solidFill>
                <a:srgbClr val="000000"/>
              </a:solidFill>
            </a:endParaRPr>
          </a:p>
          <a:p>
            <a:pPr indent="-346710" lvl="0" marL="457200" rtl="0" algn="l">
              <a:spcBef>
                <a:spcPts val="0"/>
              </a:spcBef>
              <a:spcAft>
                <a:spcPts val="0"/>
              </a:spcAft>
              <a:buClr>
                <a:srgbClr val="000000"/>
              </a:buClr>
              <a:buSzPct val="100000"/>
              <a:buFont typeface="Nunito"/>
              <a:buAutoNum type="arabicPeriod"/>
            </a:pPr>
            <a:r>
              <a:rPr b="1" lang="en-GB" sz="2066">
                <a:solidFill>
                  <a:srgbClr val="000000"/>
                </a:solidFill>
              </a:rPr>
              <a:t>3D Diagram</a:t>
            </a:r>
            <a:endParaRPr b="1" sz="2066">
              <a:solidFill>
                <a:srgbClr val="000000"/>
              </a:solidFill>
            </a:endParaRPr>
          </a:p>
          <a:p>
            <a:pPr indent="-346710" lvl="0" marL="457200" rtl="0" algn="l">
              <a:spcBef>
                <a:spcPts val="0"/>
              </a:spcBef>
              <a:spcAft>
                <a:spcPts val="0"/>
              </a:spcAft>
              <a:buClr>
                <a:srgbClr val="000000"/>
              </a:buClr>
              <a:buSzPct val="100000"/>
              <a:buFont typeface="Nunito"/>
              <a:buAutoNum type="arabicPeriod"/>
            </a:pPr>
            <a:r>
              <a:rPr b="1" lang="en-GB" sz="2066">
                <a:solidFill>
                  <a:srgbClr val="000000"/>
                </a:solidFill>
              </a:rPr>
              <a:t>Schematic Diagram</a:t>
            </a:r>
            <a:endParaRPr b="1" sz="2066">
              <a:solidFill>
                <a:srgbClr val="000000"/>
              </a:solidFill>
            </a:endParaRPr>
          </a:p>
          <a:p>
            <a:pPr indent="-346710" lvl="0" marL="457200" rtl="0" algn="l">
              <a:spcBef>
                <a:spcPts val="0"/>
              </a:spcBef>
              <a:spcAft>
                <a:spcPts val="0"/>
              </a:spcAft>
              <a:buClr>
                <a:srgbClr val="000000"/>
              </a:buClr>
              <a:buSzPct val="100000"/>
              <a:buFont typeface="Nunito"/>
              <a:buAutoNum type="arabicPeriod"/>
            </a:pPr>
            <a:r>
              <a:rPr b="1" lang="en-GB" sz="2066">
                <a:solidFill>
                  <a:srgbClr val="000000"/>
                </a:solidFill>
              </a:rPr>
              <a:t>PCB Design</a:t>
            </a:r>
            <a:endParaRPr b="1" sz="2066">
              <a:solidFill>
                <a:srgbClr val="000000"/>
              </a:solidFill>
            </a:endParaRPr>
          </a:p>
          <a:p>
            <a:pPr indent="-346710" lvl="0" marL="457200" rtl="0" algn="l">
              <a:spcBef>
                <a:spcPts val="0"/>
              </a:spcBef>
              <a:spcAft>
                <a:spcPts val="0"/>
              </a:spcAft>
              <a:buClr>
                <a:srgbClr val="000000"/>
              </a:buClr>
              <a:buSzPct val="100000"/>
              <a:buFont typeface="Nunito"/>
              <a:buAutoNum type="arabicPeriod"/>
            </a:pPr>
            <a:r>
              <a:rPr b="1" lang="en-GB" sz="2066">
                <a:solidFill>
                  <a:srgbClr val="000000"/>
                </a:solidFill>
              </a:rPr>
              <a:t>3D View of PCB Design</a:t>
            </a:r>
            <a:endParaRPr b="1" sz="2066">
              <a:solidFill>
                <a:srgbClr val="000000"/>
              </a:solidFill>
            </a:endParaRPr>
          </a:p>
          <a:p>
            <a:pPr indent="-346710" lvl="0" marL="457200" rtl="0" algn="l">
              <a:spcBef>
                <a:spcPts val="0"/>
              </a:spcBef>
              <a:spcAft>
                <a:spcPts val="0"/>
              </a:spcAft>
              <a:buClr>
                <a:srgbClr val="000000"/>
              </a:buClr>
              <a:buSzPct val="100000"/>
              <a:buFont typeface="Nunito"/>
              <a:buAutoNum type="arabicPeriod"/>
            </a:pPr>
            <a:r>
              <a:rPr b="1" lang="en-GB" sz="2066">
                <a:solidFill>
                  <a:srgbClr val="000000"/>
                </a:solidFill>
              </a:rPr>
              <a:t>Resources Required</a:t>
            </a:r>
            <a:endParaRPr b="1" sz="2066">
              <a:solidFill>
                <a:srgbClr val="000000"/>
              </a:solidFill>
            </a:endParaRPr>
          </a:p>
          <a:p>
            <a:pPr indent="-346710" lvl="0" marL="457200" rtl="0" algn="l">
              <a:spcBef>
                <a:spcPts val="0"/>
              </a:spcBef>
              <a:spcAft>
                <a:spcPts val="0"/>
              </a:spcAft>
              <a:buClr>
                <a:srgbClr val="000000"/>
              </a:buClr>
              <a:buSzPct val="100000"/>
              <a:buFont typeface="Nunito"/>
              <a:buAutoNum type="arabicPeriod"/>
            </a:pPr>
            <a:r>
              <a:rPr b="1" lang="en-GB" sz="2066">
                <a:solidFill>
                  <a:srgbClr val="000000"/>
                </a:solidFill>
              </a:rPr>
              <a:t>Cost Estimation</a:t>
            </a:r>
            <a:endParaRPr b="1" sz="2066">
              <a:solidFill>
                <a:srgbClr val="000000"/>
              </a:solidFill>
            </a:endParaRPr>
          </a:p>
          <a:p>
            <a:pPr indent="-346710" lvl="0" marL="457200" rtl="0" algn="l">
              <a:spcBef>
                <a:spcPts val="0"/>
              </a:spcBef>
              <a:spcAft>
                <a:spcPts val="0"/>
              </a:spcAft>
              <a:buClr>
                <a:srgbClr val="000000"/>
              </a:buClr>
              <a:buSzPct val="100000"/>
              <a:buFont typeface="Nunito"/>
              <a:buAutoNum type="arabicPeriod"/>
            </a:pPr>
            <a:r>
              <a:rPr b="1" lang="en-GB" sz="2066">
                <a:solidFill>
                  <a:srgbClr val="000000"/>
                </a:solidFill>
              </a:rPr>
              <a:t>Individual Contribution</a:t>
            </a:r>
            <a:endParaRPr b="1" sz="2066">
              <a:solidFill>
                <a:srgbClr val="000000"/>
              </a:solidFill>
            </a:endParaRPr>
          </a:p>
          <a:p>
            <a:pPr indent="0" lvl="0" marL="0" rtl="0" algn="l">
              <a:spcBef>
                <a:spcPts val="0"/>
              </a:spcBef>
              <a:spcAft>
                <a:spcPts val="0"/>
              </a:spcAft>
              <a:buNone/>
            </a:pPr>
            <a:r>
              <a:rPr b="1" lang="en-GB" sz="1622">
                <a:solidFill>
                  <a:srgbClr val="000000"/>
                </a:solidFill>
                <a:latin typeface="Times New Roman"/>
                <a:ea typeface="Times New Roman"/>
                <a:cs typeface="Times New Roman"/>
                <a:sym typeface="Times New Roman"/>
              </a:rPr>
              <a:t>                                       </a:t>
            </a:r>
            <a:endParaRPr sz="2222">
              <a:solidFill>
                <a:srgbClr val="727CA3"/>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txBox="1"/>
          <p:nvPr>
            <p:ph type="title"/>
          </p:nvPr>
        </p:nvSpPr>
        <p:spPr>
          <a:xfrm>
            <a:off x="202000" y="140325"/>
            <a:ext cx="8520600" cy="822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4000"/>
              <a:buFont typeface="Arial"/>
              <a:buNone/>
            </a:pPr>
            <a:r>
              <a:rPr b="1" lang="en-GB" sz="2500"/>
              <a:t>K.V.Siromin</a:t>
            </a:r>
            <a:endParaRPr b="1" sz="2500"/>
          </a:p>
          <a:p>
            <a:pPr indent="0" lvl="0" marL="0" rtl="0" algn="l">
              <a:lnSpc>
                <a:spcPct val="115000"/>
              </a:lnSpc>
              <a:spcBef>
                <a:spcPts val="0"/>
              </a:spcBef>
              <a:spcAft>
                <a:spcPts val="0"/>
              </a:spcAft>
              <a:buClr>
                <a:schemeClr val="dk1"/>
              </a:buClr>
              <a:buSzPct val="53513"/>
              <a:buFont typeface="Arial"/>
              <a:buNone/>
            </a:pPr>
            <a:r>
              <a:rPr lang="en-GB" sz="2055"/>
              <a:t>204204N</a:t>
            </a:r>
            <a:endParaRPr sz="2055"/>
          </a:p>
          <a:p>
            <a:pPr indent="0" lvl="0" marL="0" rtl="0" algn="l">
              <a:lnSpc>
                <a:spcPct val="115000"/>
              </a:lnSpc>
              <a:spcBef>
                <a:spcPts val="0"/>
              </a:spcBef>
              <a:spcAft>
                <a:spcPts val="0"/>
              </a:spcAft>
              <a:buClr>
                <a:schemeClr val="dk1"/>
              </a:buClr>
              <a:buSzPct val="66666"/>
              <a:buFont typeface="Arial"/>
              <a:buNone/>
            </a:pPr>
            <a:r>
              <a:rPr lang="en-GB" sz="1650"/>
              <a:t>Responsibilities</a:t>
            </a:r>
            <a:endParaRPr sz="1650"/>
          </a:p>
          <a:p>
            <a:pPr indent="0" lvl="0" marL="0" rtl="0" algn="l">
              <a:lnSpc>
                <a:spcPct val="115000"/>
              </a:lnSpc>
              <a:spcBef>
                <a:spcPts val="0"/>
              </a:spcBef>
              <a:spcAft>
                <a:spcPts val="0"/>
              </a:spcAft>
              <a:buClr>
                <a:schemeClr val="dk1"/>
              </a:buClr>
              <a:buSzPct val="44000"/>
              <a:buFont typeface="Arial"/>
              <a:buNone/>
            </a:pPr>
            <a:r>
              <a:t/>
            </a:r>
            <a:endParaRPr sz="2500"/>
          </a:p>
          <a:p>
            <a:pPr indent="0" lvl="0" marL="0" rtl="0" algn="l">
              <a:lnSpc>
                <a:spcPct val="115000"/>
              </a:lnSpc>
              <a:spcBef>
                <a:spcPts val="0"/>
              </a:spcBef>
              <a:spcAft>
                <a:spcPts val="0"/>
              </a:spcAft>
              <a:buClr>
                <a:schemeClr val="dk1"/>
              </a:buClr>
              <a:buSzPct val="44000"/>
              <a:buFont typeface="Arial"/>
              <a:buNone/>
            </a:pPr>
            <a:r>
              <a:t/>
            </a:r>
            <a:endParaRPr sz="2500"/>
          </a:p>
        </p:txBody>
      </p:sp>
      <p:sp>
        <p:nvSpPr>
          <p:cNvPr id="344" name="Google Shape;344;p42"/>
          <p:cNvSpPr txBox="1"/>
          <p:nvPr/>
        </p:nvSpPr>
        <p:spPr>
          <a:xfrm>
            <a:off x="431525" y="1131350"/>
            <a:ext cx="6776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Nunito"/>
                <a:ea typeface="Nunito"/>
                <a:cs typeface="Nunito"/>
                <a:sym typeface="Nunito"/>
              </a:rPr>
              <a:t>LM35 Temperature sensor</a:t>
            </a:r>
            <a:r>
              <a:rPr b="1" lang="en-GB" sz="1800">
                <a:latin typeface="Nunito"/>
                <a:ea typeface="Nunito"/>
                <a:cs typeface="Nunito"/>
                <a:sym typeface="Nunito"/>
              </a:rPr>
              <a:t> </a:t>
            </a:r>
            <a:r>
              <a:rPr lang="en-GB" sz="1800">
                <a:latin typeface="Nunito"/>
                <a:ea typeface="Nunito"/>
                <a:cs typeface="Nunito"/>
                <a:sym typeface="Nunito"/>
              </a:rPr>
              <a:t>- </a:t>
            </a:r>
            <a:r>
              <a:rPr lang="en-GB" sz="1800">
                <a:solidFill>
                  <a:srgbClr val="3A3A3A"/>
                </a:solidFill>
                <a:latin typeface="Nunito"/>
                <a:ea typeface="Nunito"/>
                <a:cs typeface="Nunito"/>
                <a:sym typeface="Nunito"/>
              </a:rPr>
              <a:t>Two temperature sensors are used to get the surface temperatures of the peltier device.</a:t>
            </a:r>
            <a:endParaRPr sz="1800">
              <a:solidFill>
                <a:srgbClr val="3A3A3A"/>
              </a:solidFill>
              <a:latin typeface="Nunito"/>
              <a:ea typeface="Nunito"/>
              <a:cs typeface="Nunito"/>
              <a:sym typeface="Nunito"/>
            </a:endParaRPr>
          </a:p>
          <a:p>
            <a:pPr indent="0" lvl="0" marL="0" rtl="0" algn="l">
              <a:spcBef>
                <a:spcPts val="0"/>
              </a:spcBef>
              <a:spcAft>
                <a:spcPts val="0"/>
              </a:spcAft>
              <a:buNone/>
            </a:pPr>
            <a:r>
              <a:t/>
            </a:r>
            <a:endParaRPr sz="1800">
              <a:solidFill>
                <a:srgbClr val="3A3A3A"/>
              </a:solidFill>
              <a:latin typeface="Nunito"/>
              <a:ea typeface="Nunito"/>
              <a:cs typeface="Nunito"/>
              <a:sym typeface="Nunito"/>
            </a:endParaRPr>
          </a:p>
          <a:p>
            <a:pPr indent="0" lvl="0" marL="0" rtl="0" algn="l">
              <a:spcBef>
                <a:spcPts val="0"/>
              </a:spcBef>
              <a:spcAft>
                <a:spcPts val="0"/>
              </a:spcAft>
              <a:buNone/>
            </a:pPr>
            <a:r>
              <a:rPr b="1" lang="en-GB" sz="1800">
                <a:latin typeface="Nunito"/>
                <a:ea typeface="Nunito"/>
                <a:cs typeface="Nunito"/>
                <a:sym typeface="Nunito"/>
              </a:rPr>
              <a:t>Peltier Device </a:t>
            </a:r>
            <a:r>
              <a:rPr lang="en-GB" sz="1800">
                <a:latin typeface="Nunito"/>
                <a:ea typeface="Nunito"/>
                <a:cs typeface="Nunito"/>
                <a:sym typeface="Nunito"/>
              </a:rPr>
              <a:t>- This is used to cool or heat the system according to user preference.</a:t>
            </a:r>
            <a:endParaRPr sz="1800">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a:p>
            <a:pPr indent="0" lvl="0" marL="0" rtl="0" algn="l">
              <a:spcBef>
                <a:spcPts val="0"/>
              </a:spcBef>
              <a:spcAft>
                <a:spcPts val="0"/>
              </a:spcAft>
              <a:buNone/>
            </a:pPr>
            <a:r>
              <a:rPr b="1" lang="en-GB" sz="1800">
                <a:latin typeface="Nunito"/>
                <a:ea typeface="Nunito"/>
                <a:cs typeface="Nunito"/>
                <a:sym typeface="Nunito"/>
              </a:rPr>
              <a:t>Blower fan - </a:t>
            </a:r>
            <a:r>
              <a:rPr lang="en-GB" sz="1800">
                <a:latin typeface="Nunito"/>
                <a:ea typeface="Nunito"/>
                <a:cs typeface="Nunito"/>
                <a:sym typeface="Nunito"/>
              </a:rPr>
              <a:t>This is used to blow the air through the horse pipe. </a:t>
            </a:r>
            <a:endParaRPr sz="1800">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a:p>
            <a:pPr indent="0" lvl="0" marL="0" rtl="0" algn="l">
              <a:spcBef>
                <a:spcPts val="0"/>
              </a:spcBef>
              <a:spcAft>
                <a:spcPts val="0"/>
              </a:spcAft>
              <a:buNone/>
            </a:pPr>
            <a:r>
              <a:rPr b="1" lang="en-GB" sz="1800">
                <a:latin typeface="Nunito"/>
                <a:ea typeface="Nunito"/>
                <a:cs typeface="Nunito"/>
                <a:sym typeface="Nunito"/>
              </a:rPr>
              <a:t>Cooling fan - </a:t>
            </a:r>
            <a:r>
              <a:rPr lang="en-GB" sz="1800">
                <a:latin typeface="Nunito"/>
                <a:ea typeface="Nunito"/>
                <a:cs typeface="Nunito"/>
                <a:sym typeface="Nunito"/>
              </a:rPr>
              <a:t>This fan is used to remove the temperature from system to the outside </a:t>
            </a:r>
            <a:endParaRPr sz="1800">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3"/>
          <p:cNvSpPr txBox="1"/>
          <p:nvPr>
            <p:ph type="title"/>
          </p:nvPr>
        </p:nvSpPr>
        <p:spPr>
          <a:xfrm>
            <a:off x="611950" y="452625"/>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lang="en-GB"/>
              <a:t>LM35 Temperature sensor</a:t>
            </a:r>
            <a:endParaRPr b="1"/>
          </a:p>
        </p:txBody>
      </p:sp>
      <p:pic>
        <p:nvPicPr>
          <p:cNvPr id="350" name="Google Shape;350;p43"/>
          <p:cNvPicPr preferRelativeResize="0"/>
          <p:nvPr/>
        </p:nvPicPr>
        <p:blipFill rotWithShape="1">
          <a:blip r:embed="rId3">
            <a:alphaModFix/>
          </a:blip>
          <a:srcRect b="0" l="0" r="0" t="0"/>
          <a:stretch/>
        </p:blipFill>
        <p:spPr>
          <a:xfrm>
            <a:off x="2986137" y="1407225"/>
            <a:ext cx="2919977" cy="3161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4"/>
          <p:cNvSpPr txBox="1"/>
          <p:nvPr>
            <p:ph type="title"/>
          </p:nvPr>
        </p:nvSpPr>
        <p:spPr>
          <a:xfrm>
            <a:off x="258500" y="284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Technique -LM35 </a:t>
            </a:r>
            <a:endParaRPr/>
          </a:p>
        </p:txBody>
      </p:sp>
      <p:sp>
        <p:nvSpPr>
          <p:cNvPr id="356" name="Google Shape;356;p44"/>
          <p:cNvSpPr txBox="1"/>
          <p:nvPr/>
        </p:nvSpPr>
        <p:spPr>
          <a:xfrm>
            <a:off x="839750" y="1294625"/>
            <a:ext cx="6717900" cy="3601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Calibri"/>
              <a:buChar char="●"/>
            </a:pPr>
            <a:r>
              <a:rPr lang="en-GB" sz="1500">
                <a:latin typeface="Calibri"/>
                <a:ea typeface="Calibri"/>
                <a:cs typeface="Calibri"/>
                <a:sym typeface="Calibri"/>
              </a:rPr>
              <a:t>L</a:t>
            </a:r>
            <a:r>
              <a:rPr lang="en-GB" sz="1500">
                <a:latin typeface="Nunito"/>
                <a:ea typeface="Nunito"/>
                <a:cs typeface="Nunito"/>
                <a:sym typeface="Nunito"/>
              </a:rPr>
              <a:t>M35</a:t>
            </a:r>
            <a:r>
              <a:rPr lang="en-GB" sz="1500">
                <a:latin typeface="Nunito"/>
                <a:ea typeface="Nunito"/>
                <a:cs typeface="Nunito"/>
                <a:sym typeface="Nunito"/>
              </a:rPr>
              <a:t> has voltage output pin. It outputs voltage </a:t>
            </a:r>
            <a:r>
              <a:rPr lang="en-GB" sz="1500">
                <a:latin typeface="Nunito"/>
                <a:ea typeface="Nunito"/>
                <a:cs typeface="Nunito"/>
                <a:sym typeface="Nunito"/>
              </a:rPr>
              <a:t>according</a:t>
            </a:r>
            <a:r>
              <a:rPr lang="en-GB" sz="1500">
                <a:latin typeface="Nunito"/>
                <a:ea typeface="Nunito"/>
                <a:cs typeface="Nunito"/>
                <a:sym typeface="Nunito"/>
              </a:rPr>
              <a:t> to the </a:t>
            </a:r>
            <a:r>
              <a:rPr lang="en-GB" sz="1500">
                <a:latin typeface="Nunito"/>
                <a:ea typeface="Nunito"/>
                <a:cs typeface="Nunito"/>
                <a:sym typeface="Nunito"/>
              </a:rPr>
              <a:t>temperature.</a:t>
            </a:r>
            <a:endParaRPr sz="1500">
              <a:latin typeface="Nunito"/>
              <a:ea typeface="Nunito"/>
              <a:cs typeface="Nunito"/>
              <a:sym typeface="Nunito"/>
            </a:endParaRPr>
          </a:p>
          <a:p>
            <a:pPr indent="0" lvl="0" marL="0" rtl="0" algn="l">
              <a:lnSpc>
                <a:spcPct val="115000"/>
              </a:lnSpc>
              <a:spcBef>
                <a:spcPts val="0"/>
              </a:spcBef>
              <a:spcAft>
                <a:spcPts val="0"/>
              </a:spcAft>
              <a:buNone/>
            </a:pPr>
            <a:r>
              <a:t/>
            </a:r>
            <a:endParaRPr sz="1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GB" sz="1500">
                <a:latin typeface="Nunito"/>
                <a:ea typeface="Nunito"/>
                <a:cs typeface="Nunito"/>
                <a:sym typeface="Nunito"/>
              </a:rPr>
              <a:t>Pin that connected with voltage output gets that voltage value. </a:t>
            </a:r>
            <a:endParaRPr sz="1500">
              <a:latin typeface="Nunito"/>
              <a:ea typeface="Nunito"/>
              <a:cs typeface="Nunito"/>
              <a:sym typeface="Nunito"/>
            </a:endParaRPr>
          </a:p>
          <a:p>
            <a:pPr indent="0" lvl="0" marL="0" rtl="0" algn="l">
              <a:lnSpc>
                <a:spcPct val="115000"/>
              </a:lnSpc>
              <a:spcBef>
                <a:spcPts val="0"/>
              </a:spcBef>
              <a:spcAft>
                <a:spcPts val="0"/>
              </a:spcAft>
              <a:buNone/>
            </a:pPr>
            <a:r>
              <a:t/>
            </a:r>
            <a:endParaRPr sz="1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GB" sz="1500">
                <a:latin typeface="Nunito"/>
                <a:ea typeface="Nunito"/>
                <a:cs typeface="Nunito"/>
                <a:sym typeface="Nunito"/>
              </a:rPr>
              <a:t>Then ADC conversion happens and gets relevant temperature value according to the voltage.</a:t>
            </a:r>
            <a:endParaRPr sz="1500">
              <a:latin typeface="Nunito"/>
              <a:ea typeface="Nunito"/>
              <a:cs typeface="Nunito"/>
              <a:sym typeface="Nunito"/>
            </a:endParaRPr>
          </a:p>
          <a:p>
            <a:pPr indent="0" lvl="0" marL="457200" rtl="0" algn="l">
              <a:lnSpc>
                <a:spcPct val="115000"/>
              </a:lnSpc>
              <a:spcBef>
                <a:spcPts val="0"/>
              </a:spcBef>
              <a:spcAft>
                <a:spcPts val="0"/>
              </a:spcAft>
              <a:buNone/>
            </a:pPr>
            <a:r>
              <a:t/>
            </a:r>
            <a:endParaRPr sz="1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GB" sz="1500">
                <a:latin typeface="Nunito"/>
                <a:ea typeface="Nunito"/>
                <a:cs typeface="Nunito"/>
                <a:sym typeface="Nunito"/>
              </a:rPr>
              <a:t>This gives 10 mV increment for every 1C  temperature increment.</a:t>
            </a:r>
            <a:endParaRPr sz="1500">
              <a:latin typeface="Nunito"/>
              <a:ea typeface="Nunito"/>
              <a:cs typeface="Nunito"/>
              <a:sym typeface="Nunito"/>
            </a:endParaRPr>
          </a:p>
          <a:p>
            <a:pPr indent="0" lvl="0" marL="457200" rtl="0" algn="l">
              <a:lnSpc>
                <a:spcPct val="115000"/>
              </a:lnSpc>
              <a:spcBef>
                <a:spcPts val="0"/>
              </a:spcBef>
              <a:spcAft>
                <a:spcPts val="0"/>
              </a:spcAft>
              <a:buNone/>
            </a:pPr>
            <a:r>
              <a:t/>
            </a:r>
            <a:endParaRPr sz="1500">
              <a:latin typeface="Nunito"/>
              <a:ea typeface="Nunito"/>
              <a:cs typeface="Nunito"/>
              <a:sym typeface="Nunito"/>
            </a:endParaRPr>
          </a:p>
          <a:p>
            <a:pPr indent="-323850" lvl="0" marL="457200" rtl="0" algn="l">
              <a:lnSpc>
                <a:spcPct val="115000"/>
              </a:lnSpc>
              <a:spcBef>
                <a:spcPts val="0"/>
              </a:spcBef>
              <a:spcAft>
                <a:spcPts val="0"/>
              </a:spcAft>
              <a:buSzPts val="1500"/>
              <a:buFont typeface="Nunito"/>
              <a:buChar char="●"/>
            </a:pPr>
            <a:r>
              <a:rPr lang="en-GB" sz="1500">
                <a:latin typeface="Nunito"/>
                <a:ea typeface="Nunito"/>
                <a:cs typeface="Nunito"/>
                <a:sym typeface="Nunito"/>
              </a:rPr>
              <a:t>Two LM35 sensors are used to measure the temperatures of the both sides of the peltier device. </a:t>
            </a:r>
            <a:endParaRPr sz="1500">
              <a:latin typeface="Nunito"/>
              <a:ea typeface="Nunito"/>
              <a:cs typeface="Nunito"/>
              <a:sym typeface="Nunito"/>
            </a:endParaRPr>
          </a:p>
          <a:p>
            <a:pPr indent="0" lvl="0" marL="0" rtl="0" algn="l">
              <a:lnSpc>
                <a:spcPct val="115000"/>
              </a:lnSpc>
              <a:spcBef>
                <a:spcPts val="0"/>
              </a:spcBef>
              <a:spcAft>
                <a:spcPts val="0"/>
              </a:spcAft>
              <a:buNone/>
            </a:pPr>
            <a:r>
              <a:t/>
            </a:r>
            <a:endParaRPr sz="1500">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309650" y="2269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lang="en-GB"/>
              <a:t>LM35 Temperature sensor Cont.</a:t>
            </a:r>
            <a:endParaRPr/>
          </a:p>
        </p:txBody>
      </p:sp>
      <p:sp>
        <p:nvSpPr>
          <p:cNvPr id="362" name="Google Shape;362;p45"/>
          <p:cNvSpPr txBox="1"/>
          <p:nvPr>
            <p:ph idx="1" type="body"/>
          </p:nvPr>
        </p:nvSpPr>
        <p:spPr>
          <a:xfrm>
            <a:off x="819150" y="909825"/>
            <a:ext cx="7505700" cy="3528900"/>
          </a:xfrm>
          <a:prstGeom prst="rect">
            <a:avLst/>
          </a:prstGeom>
          <a:noFill/>
          <a:ln>
            <a:noFill/>
          </a:ln>
        </p:spPr>
        <p:txBody>
          <a:bodyPr anchorCtr="0" anchor="t" bIns="91425" lIns="91425" spcFirstLastPara="1" rIns="91425" wrap="square" tIns="91425">
            <a:normAutofit/>
          </a:bodyPr>
          <a:lstStyle/>
          <a:p>
            <a:pPr indent="-381000" lvl="0" marL="457200" rtl="0" algn="l">
              <a:lnSpc>
                <a:spcPct val="95000"/>
              </a:lnSpc>
              <a:spcBef>
                <a:spcPts val="600"/>
              </a:spcBef>
              <a:spcAft>
                <a:spcPts val="0"/>
              </a:spcAft>
              <a:buClr>
                <a:srgbClr val="111111"/>
              </a:buClr>
              <a:buSzPts val="2400"/>
              <a:buFont typeface="Nunito"/>
              <a:buChar char="●"/>
            </a:pPr>
            <a:r>
              <a:rPr lang="en-GB" sz="2400">
                <a:solidFill>
                  <a:srgbClr val="111111"/>
                </a:solidFill>
                <a:latin typeface="Nunito"/>
                <a:ea typeface="Nunito"/>
                <a:cs typeface="Nunito"/>
                <a:sym typeface="Nunito"/>
              </a:rPr>
              <a:t>Maximum voltage - 30 V</a:t>
            </a:r>
            <a:endParaRPr sz="2400">
              <a:solidFill>
                <a:srgbClr val="303030"/>
              </a:solidFill>
              <a:latin typeface="Nunito"/>
              <a:ea typeface="Nunito"/>
              <a:cs typeface="Nunito"/>
              <a:sym typeface="Nunito"/>
            </a:endParaRPr>
          </a:p>
          <a:p>
            <a:pPr indent="-381000" lvl="0" marL="457200" rtl="0" algn="l">
              <a:lnSpc>
                <a:spcPct val="95000"/>
              </a:lnSpc>
              <a:spcBef>
                <a:spcPts val="0"/>
              </a:spcBef>
              <a:spcAft>
                <a:spcPts val="0"/>
              </a:spcAft>
              <a:buClr>
                <a:srgbClr val="111111"/>
              </a:buClr>
              <a:buSzPts val="2400"/>
              <a:buFont typeface="Nunito"/>
              <a:buChar char="●"/>
            </a:pPr>
            <a:r>
              <a:rPr lang="en-GB" sz="2400">
                <a:solidFill>
                  <a:srgbClr val="111111"/>
                </a:solidFill>
                <a:latin typeface="Nunito"/>
                <a:ea typeface="Nunito"/>
                <a:cs typeface="Nunito"/>
                <a:sym typeface="Nunito"/>
              </a:rPr>
              <a:t>Maximum current - 60 microA</a:t>
            </a:r>
            <a:endParaRPr sz="2400">
              <a:solidFill>
                <a:srgbClr val="111111"/>
              </a:solidFill>
              <a:latin typeface="Nunito"/>
              <a:ea typeface="Nunito"/>
              <a:cs typeface="Nunito"/>
              <a:sym typeface="Nunito"/>
            </a:endParaRPr>
          </a:p>
          <a:p>
            <a:pPr indent="0" lvl="0" marL="0" rtl="0" algn="l">
              <a:lnSpc>
                <a:spcPct val="95000"/>
              </a:lnSpc>
              <a:spcBef>
                <a:spcPts val="600"/>
              </a:spcBef>
              <a:spcAft>
                <a:spcPts val="0"/>
              </a:spcAft>
              <a:buClr>
                <a:schemeClr val="dk1"/>
              </a:buClr>
              <a:buSzPts val="1100"/>
              <a:buFont typeface="Arial"/>
              <a:buNone/>
            </a:pPr>
            <a:r>
              <a:t/>
            </a:r>
            <a:endParaRPr sz="2400">
              <a:solidFill>
                <a:srgbClr val="111111"/>
              </a:solidFill>
              <a:latin typeface="Nunito"/>
              <a:ea typeface="Nunito"/>
              <a:cs typeface="Nunito"/>
              <a:sym typeface="Nunito"/>
            </a:endParaRPr>
          </a:p>
          <a:p>
            <a:pPr indent="0" lvl="0" marL="0" rtl="0" algn="l">
              <a:lnSpc>
                <a:spcPct val="95000"/>
              </a:lnSpc>
              <a:spcBef>
                <a:spcPts val="600"/>
              </a:spcBef>
              <a:spcAft>
                <a:spcPts val="0"/>
              </a:spcAft>
              <a:buClr>
                <a:schemeClr val="dk1"/>
              </a:buClr>
              <a:buSzPts val="1100"/>
              <a:buFont typeface="Arial"/>
              <a:buNone/>
            </a:pPr>
            <a:r>
              <a:t/>
            </a:r>
            <a:endParaRPr sz="2400">
              <a:solidFill>
                <a:srgbClr val="111111"/>
              </a:solidFill>
            </a:endParaRPr>
          </a:p>
          <a:p>
            <a:pPr indent="0" lvl="0" marL="0" rtl="0" algn="l">
              <a:lnSpc>
                <a:spcPct val="95000"/>
              </a:lnSpc>
              <a:spcBef>
                <a:spcPts val="600"/>
              </a:spcBef>
              <a:spcAft>
                <a:spcPts val="0"/>
              </a:spcAft>
              <a:buClr>
                <a:schemeClr val="dk1"/>
              </a:buClr>
              <a:buSzPts val="1100"/>
              <a:buFont typeface="Arial"/>
              <a:buNone/>
            </a:pPr>
            <a:r>
              <a:rPr lang="en-GB" sz="2400">
                <a:solidFill>
                  <a:srgbClr val="111111"/>
                </a:solidFill>
                <a:latin typeface="Nunito"/>
                <a:ea typeface="Nunito"/>
                <a:cs typeface="Nunito"/>
                <a:sym typeface="Nunito"/>
              </a:rPr>
              <a:t>Link to refer Speciation Data Sheet:</a:t>
            </a:r>
            <a:endParaRPr sz="1800">
              <a:solidFill>
                <a:srgbClr val="111111"/>
              </a:solidFill>
              <a:latin typeface="Nunito"/>
              <a:ea typeface="Nunito"/>
              <a:cs typeface="Nunito"/>
              <a:sym typeface="Nunito"/>
            </a:endParaRPr>
          </a:p>
          <a:p>
            <a:pPr indent="457200" lvl="0" marL="0" rtl="0" algn="l">
              <a:lnSpc>
                <a:spcPct val="95000"/>
              </a:lnSpc>
              <a:spcBef>
                <a:spcPts val="600"/>
              </a:spcBef>
              <a:spcAft>
                <a:spcPts val="0"/>
              </a:spcAft>
              <a:buClr>
                <a:schemeClr val="dk1"/>
              </a:buClr>
              <a:buSzPts val="1100"/>
              <a:buFont typeface="Arial"/>
              <a:buNone/>
            </a:pPr>
            <a:r>
              <a:rPr lang="en-GB" sz="1600" u="sng">
                <a:solidFill>
                  <a:schemeClr val="hlink"/>
                </a:solidFill>
                <a:latin typeface="Arial"/>
                <a:ea typeface="Arial"/>
                <a:cs typeface="Arial"/>
                <a:sym typeface="Arial"/>
                <a:hlinkClick r:id="rId3"/>
              </a:rPr>
              <a:t>LM35 Precision Centigrade Temperature Sensors (Rev. G) (components101.com)</a:t>
            </a:r>
            <a:endParaRPr sz="1800">
              <a:solidFill>
                <a:srgbClr val="11111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type="title"/>
          </p:nvPr>
        </p:nvSpPr>
        <p:spPr>
          <a:xfrm>
            <a:off x="758500" y="299725"/>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lang="en-GB" sz="3100">
                <a:latin typeface="Arial"/>
                <a:ea typeface="Arial"/>
                <a:cs typeface="Arial"/>
                <a:sym typeface="Arial"/>
              </a:rPr>
              <a:t>TEC1-12706 Peltier Module.</a:t>
            </a:r>
            <a:endParaRPr b="1" sz="4700"/>
          </a:p>
        </p:txBody>
      </p:sp>
      <p:pic>
        <p:nvPicPr>
          <p:cNvPr id="368" name="Google Shape;368;p46"/>
          <p:cNvPicPr preferRelativeResize="0"/>
          <p:nvPr/>
        </p:nvPicPr>
        <p:blipFill rotWithShape="1">
          <a:blip r:embed="rId3">
            <a:alphaModFix/>
          </a:blip>
          <a:srcRect b="0" l="0" r="0" t="0"/>
          <a:stretch/>
        </p:blipFill>
        <p:spPr>
          <a:xfrm>
            <a:off x="848081" y="1659568"/>
            <a:ext cx="2375775" cy="2964150"/>
          </a:xfrm>
          <a:prstGeom prst="rect">
            <a:avLst/>
          </a:prstGeom>
          <a:noFill/>
          <a:ln>
            <a:noFill/>
          </a:ln>
        </p:spPr>
      </p:pic>
      <p:pic>
        <p:nvPicPr>
          <p:cNvPr descr="Diagram&#10;&#10;Description automatically generated" id="369" name="Google Shape;369;p46"/>
          <p:cNvPicPr preferRelativeResize="0"/>
          <p:nvPr/>
        </p:nvPicPr>
        <p:blipFill rotWithShape="1">
          <a:blip r:embed="rId4">
            <a:alphaModFix/>
          </a:blip>
          <a:srcRect b="0" l="0" r="0" t="17136"/>
          <a:stretch/>
        </p:blipFill>
        <p:spPr>
          <a:xfrm>
            <a:off x="4386262" y="1659568"/>
            <a:ext cx="4057649" cy="2964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7"/>
          <p:cNvSpPr txBox="1"/>
          <p:nvPr>
            <p:ph type="title"/>
          </p:nvPr>
        </p:nvSpPr>
        <p:spPr>
          <a:xfrm>
            <a:off x="258500" y="284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Technique -Peltier Device </a:t>
            </a:r>
            <a:endParaRPr/>
          </a:p>
        </p:txBody>
      </p:sp>
      <p:sp>
        <p:nvSpPr>
          <p:cNvPr id="375" name="Google Shape;375;p47"/>
          <p:cNvSpPr txBox="1"/>
          <p:nvPr/>
        </p:nvSpPr>
        <p:spPr>
          <a:xfrm>
            <a:off x="780700" y="1189650"/>
            <a:ext cx="67179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Nunito"/>
              <a:buChar char="●"/>
            </a:pPr>
            <a:r>
              <a:rPr lang="en-GB" sz="1600">
                <a:latin typeface="Nunito"/>
                <a:ea typeface="Nunito"/>
                <a:cs typeface="Nunito"/>
                <a:sym typeface="Nunito"/>
              </a:rPr>
              <a:t>It is based on peltier effect.</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GB" sz="1600">
                <a:latin typeface="Nunito"/>
                <a:ea typeface="Nunito"/>
                <a:cs typeface="Nunito"/>
                <a:sym typeface="Nunito"/>
              </a:rPr>
              <a:t>Modern peltier devices are built using semiconductors.</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GB" sz="1600">
                <a:latin typeface="Nunito"/>
                <a:ea typeface="Nunito"/>
                <a:cs typeface="Nunito"/>
                <a:sym typeface="Nunito"/>
              </a:rPr>
              <a:t>When we pass the current </a:t>
            </a:r>
            <a:r>
              <a:rPr lang="en-GB" sz="1600">
                <a:latin typeface="Nunito"/>
                <a:ea typeface="Nunito"/>
                <a:cs typeface="Nunito"/>
                <a:sym typeface="Nunito"/>
              </a:rPr>
              <a:t>through</a:t>
            </a:r>
            <a:r>
              <a:rPr lang="en-GB" sz="1600">
                <a:latin typeface="Nunito"/>
                <a:ea typeface="Nunito"/>
                <a:cs typeface="Nunito"/>
                <a:sym typeface="Nunito"/>
              </a:rPr>
              <a:t> peltier device one side will be heated and other side will be cooled.</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GB" sz="1600">
                <a:latin typeface="Nunito"/>
                <a:ea typeface="Nunito"/>
                <a:cs typeface="Nunito"/>
                <a:sym typeface="Nunito"/>
              </a:rPr>
              <a:t>Also, when we change the direction of the current through this, previously heated side will be cooled and cooled side will be heated.</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GB" sz="1600">
                <a:latin typeface="Nunito"/>
                <a:ea typeface="Nunito"/>
                <a:cs typeface="Nunito"/>
                <a:sym typeface="Nunito"/>
              </a:rPr>
              <a:t>This, method is used to cool or heat the system according to user preference.</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ph type="title"/>
          </p:nvPr>
        </p:nvSpPr>
        <p:spPr>
          <a:xfrm>
            <a:off x="54875" y="37605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lang="en-GB" sz="3100">
                <a:latin typeface="Arial"/>
                <a:ea typeface="Arial"/>
                <a:cs typeface="Arial"/>
                <a:sym typeface="Arial"/>
              </a:rPr>
              <a:t>TEC1-12706 Peltier Module cont.</a:t>
            </a:r>
            <a:endParaRPr b="1" sz="4700"/>
          </a:p>
          <a:p>
            <a:pPr indent="0" lvl="0" marL="0" rtl="0" algn="l">
              <a:lnSpc>
                <a:spcPct val="100000"/>
              </a:lnSpc>
              <a:spcBef>
                <a:spcPts val="0"/>
              </a:spcBef>
              <a:spcAft>
                <a:spcPts val="0"/>
              </a:spcAft>
              <a:buSzPts val="3000"/>
              <a:buNone/>
            </a:pPr>
            <a:r>
              <a:t/>
            </a:r>
            <a:endParaRPr/>
          </a:p>
        </p:txBody>
      </p:sp>
      <p:sp>
        <p:nvSpPr>
          <p:cNvPr id="381" name="Google Shape;381;p48"/>
          <p:cNvSpPr txBox="1"/>
          <p:nvPr>
            <p:ph idx="1" type="body"/>
          </p:nvPr>
        </p:nvSpPr>
        <p:spPr>
          <a:xfrm>
            <a:off x="819150" y="1330650"/>
            <a:ext cx="7505700" cy="3108000"/>
          </a:xfrm>
          <a:prstGeom prst="rect">
            <a:avLst/>
          </a:prstGeom>
          <a:noFill/>
          <a:ln>
            <a:noFill/>
          </a:ln>
        </p:spPr>
        <p:txBody>
          <a:bodyPr anchorCtr="0" anchor="t" bIns="91425" lIns="91425" spcFirstLastPara="1" rIns="91425" wrap="square" tIns="91425">
            <a:normAutofit/>
          </a:bodyPr>
          <a:lstStyle/>
          <a:p>
            <a:pPr indent="-381000" lvl="0" marL="457200" rtl="0" algn="l">
              <a:lnSpc>
                <a:spcPct val="95000"/>
              </a:lnSpc>
              <a:spcBef>
                <a:spcPts val="600"/>
              </a:spcBef>
              <a:spcAft>
                <a:spcPts val="0"/>
              </a:spcAft>
              <a:buClr>
                <a:srgbClr val="111111"/>
              </a:buClr>
              <a:buSzPts val="2400"/>
              <a:buFont typeface="Nunito"/>
              <a:buChar char="●"/>
            </a:pPr>
            <a:r>
              <a:rPr lang="en-GB" sz="2400">
                <a:solidFill>
                  <a:srgbClr val="111111"/>
                </a:solidFill>
                <a:latin typeface="Nunito"/>
                <a:ea typeface="Nunito"/>
                <a:cs typeface="Nunito"/>
                <a:sym typeface="Nunito"/>
              </a:rPr>
              <a:t>Maximum voltage - 16.4 V</a:t>
            </a:r>
            <a:endParaRPr sz="2400">
              <a:solidFill>
                <a:srgbClr val="303030"/>
              </a:solidFill>
              <a:latin typeface="Nunito"/>
              <a:ea typeface="Nunito"/>
              <a:cs typeface="Nunito"/>
              <a:sym typeface="Nunito"/>
            </a:endParaRPr>
          </a:p>
          <a:p>
            <a:pPr indent="-381000" lvl="0" marL="457200" rtl="0" algn="l">
              <a:lnSpc>
                <a:spcPct val="95000"/>
              </a:lnSpc>
              <a:spcBef>
                <a:spcPts val="0"/>
              </a:spcBef>
              <a:spcAft>
                <a:spcPts val="0"/>
              </a:spcAft>
              <a:buClr>
                <a:srgbClr val="111111"/>
              </a:buClr>
              <a:buSzPts val="2400"/>
              <a:buFont typeface="Nunito"/>
              <a:buChar char="●"/>
            </a:pPr>
            <a:r>
              <a:rPr lang="en-GB" sz="2400">
                <a:solidFill>
                  <a:srgbClr val="111111"/>
                </a:solidFill>
                <a:latin typeface="Nunito"/>
                <a:ea typeface="Nunito"/>
                <a:cs typeface="Nunito"/>
                <a:sym typeface="Nunito"/>
              </a:rPr>
              <a:t>Maximum current - 6.4A</a:t>
            </a:r>
            <a:endParaRPr sz="2400">
              <a:solidFill>
                <a:srgbClr val="111111"/>
              </a:solidFill>
              <a:latin typeface="Nunito"/>
              <a:ea typeface="Nunito"/>
              <a:cs typeface="Nunito"/>
              <a:sym typeface="Nunito"/>
            </a:endParaRPr>
          </a:p>
          <a:p>
            <a:pPr indent="0" lvl="0" marL="0" rtl="0" algn="l">
              <a:lnSpc>
                <a:spcPct val="95000"/>
              </a:lnSpc>
              <a:spcBef>
                <a:spcPts val="600"/>
              </a:spcBef>
              <a:spcAft>
                <a:spcPts val="0"/>
              </a:spcAft>
              <a:buSzPts val="1300"/>
              <a:buNone/>
            </a:pPr>
            <a:r>
              <a:t/>
            </a:r>
            <a:endParaRPr sz="2400">
              <a:solidFill>
                <a:srgbClr val="111111"/>
              </a:solidFill>
              <a:latin typeface="Nunito"/>
              <a:ea typeface="Nunito"/>
              <a:cs typeface="Nunito"/>
              <a:sym typeface="Nunito"/>
            </a:endParaRPr>
          </a:p>
          <a:p>
            <a:pPr indent="0" lvl="0" marL="0" rtl="0" algn="l">
              <a:lnSpc>
                <a:spcPct val="95000"/>
              </a:lnSpc>
              <a:spcBef>
                <a:spcPts val="600"/>
              </a:spcBef>
              <a:spcAft>
                <a:spcPts val="0"/>
              </a:spcAft>
              <a:buSzPts val="1300"/>
              <a:buNone/>
            </a:pPr>
            <a:r>
              <a:t/>
            </a:r>
            <a:endParaRPr sz="2400">
              <a:solidFill>
                <a:srgbClr val="111111"/>
              </a:solidFill>
              <a:latin typeface="Nunito"/>
              <a:ea typeface="Nunito"/>
              <a:cs typeface="Nunito"/>
              <a:sym typeface="Nunito"/>
            </a:endParaRPr>
          </a:p>
          <a:p>
            <a:pPr indent="0" lvl="0" marL="0" rtl="0" algn="l">
              <a:lnSpc>
                <a:spcPct val="95000"/>
              </a:lnSpc>
              <a:spcBef>
                <a:spcPts val="600"/>
              </a:spcBef>
              <a:spcAft>
                <a:spcPts val="0"/>
              </a:spcAft>
              <a:buSzPts val="1300"/>
              <a:buNone/>
            </a:pPr>
            <a:r>
              <a:rPr lang="en-GB" sz="2400">
                <a:solidFill>
                  <a:srgbClr val="111111"/>
                </a:solidFill>
                <a:latin typeface="Nunito"/>
                <a:ea typeface="Nunito"/>
                <a:cs typeface="Nunito"/>
                <a:sym typeface="Nunito"/>
              </a:rPr>
              <a:t>Link to refer Speciation Data Sheet:</a:t>
            </a:r>
            <a:endParaRPr sz="2400">
              <a:solidFill>
                <a:srgbClr val="111111"/>
              </a:solidFill>
              <a:latin typeface="Nunito"/>
              <a:ea typeface="Nunito"/>
              <a:cs typeface="Nunito"/>
              <a:sym typeface="Nunito"/>
            </a:endParaRPr>
          </a:p>
          <a:p>
            <a:pPr indent="457200" lvl="0" marL="0" rtl="0" algn="l">
              <a:lnSpc>
                <a:spcPct val="95000"/>
              </a:lnSpc>
              <a:spcBef>
                <a:spcPts val="600"/>
              </a:spcBef>
              <a:spcAft>
                <a:spcPts val="0"/>
              </a:spcAft>
              <a:buSzPts val="1300"/>
              <a:buNone/>
            </a:pPr>
            <a:r>
              <a:rPr lang="en-GB" sz="1900" u="sng">
                <a:solidFill>
                  <a:schemeClr val="hlink"/>
                </a:solidFill>
                <a:latin typeface="Arial"/>
                <a:ea typeface="Arial"/>
                <a:cs typeface="Arial"/>
                <a:sym typeface="Arial"/>
                <a:hlinkClick r:id="rId3"/>
              </a:rPr>
              <a:t>TEC1-12706 (peltiermodules.com)</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9"/>
          <p:cNvSpPr txBox="1"/>
          <p:nvPr>
            <p:ph type="title"/>
          </p:nvPr>
        </p:nvSpPr>
        <p:spPr>
          <a:xfrm>
            <a:off x="183356" y="186161"/>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GB" sz="3100">
                <a:latin typeface="Arial"/>
                <a:ea typeface="Arial"/>
                <a:cs typeface="Arial"/>
                <a:sym typeface="Arial"/>
              </a:rPr>
              <a:t>Blower fan &amp; Cooling fan.</a:t>
            </a:r>
            <a:endParaRPr b="1" sz="4700"/>
          </a:p>
          <a:p>
            <a:pPr indent="0" lvl="0" marL="0" rtl="0" algn="l">
              <a:lnSpc>
                <a:spcPct val="100000"/>
              </a:lnSpc>
              <a:spcBef>
                <a:spcPts val="0"/>
              </a:spcBef>
              <a:spcAft>
                <a:spcPts val="0"/>
              </a:spcAft>
              <a:buClr>
                <a:schemeClr val="dk1"/>
              </a:buClr>
              <a:buSzPts val="1100"/>
              <a:buFont typeface="Arial"/>
              <a:buNone/>
            </a:pPr>
            <a:r>
              <a:t/>
            </a:r>
            <a:endParaRPr sz="1400">
              <a:solidFill>
                <a:srgbClr val="111111"/>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a:p>
        </p:txBody>
      </p:sp>
      <p:pic>
        <p:nvPicPr>
          <p:cNvPr id="387" name="Google Shape;387;p49"/>
          <p:cNvPicPr preferRelativeResize="0"/>
          <p:nvPr/>
        </p:nvPicPr>
        <p:blipFill rotWithShape="1">
          <a:blip r:embed="rId3">
            <a:alphaModFix/>
          </a:blip>
          <a:srcRect b="0" l="0" r="0" t="0"/>
          <a:stretch/>
        </p:blipFill>
        <p:spPr>
          <a:xfrm>
            <a:off x="313682" y="663462"/>
            <a:ext cx="2579537" cy="2101170"/>
          </a:xfrm>
          <a:prstGeom prst="rect">
            <a:avLst/>
          </a:prstGeom>
          <a:noFill/>
          <a:ln>
            <a:noFill/>
          </a:ln>
        </p:spPr>
      </p:pic>
      <p:pic>
        <p:nvPicPr>
          <p:cNvPr id="388" name="Google Shape;388;p49"/>
          <p:cNvPicPr preferRelativeResize="0"/>
          <p:nvPr/>
        </p:nvPicPr>
        <p:blipFill rotWithShape="1">
          <a:blip r:embed="rId4">
            <a:alphaModFix/>
          </a:blip>
          <a:srcRect b="0" l="0" r="0" t="0"/>
          <a:stretch/>
        </p:blipFill>
        <p:spPr>
          <a:xfrm>
            <a:off x="516331" y="2667580"/>
            <a:ext cx="2174237" cy="2101170"/>
          </a:xfrm>
          <a:prstGeom prst="rect">
            <a:avLst/>
          </a:prstGeom>
          <a:noFill/>
          <a:ln>
            <a:noFill/>
          </a:ln>
        </p:spPr>
      </p:pic>
      <p:pic>
        <p:nvPicPr>
          <p:cNvPr descr="A picture containing electronics&#10;&#10;Description automatically generated" id="389" name="Google Shape;389;p49"/>
          <p:cNvPicPr preferRelativeResize="0"/>
          <p:nvPr/>
        </p:nvPicPr>
        <p:blipFill rotWithShape="1">
          <a:blip r:embed="rId5">
            <a:alphaModFix/>
          </a:blip>
          <a:srcRect b="0" l="0" r="0" t="0"/>
          <a:stretch/>
        </p:blipFill>
        <p:spPr>
          <a:xfrm>
            <a:off x="4015034" y="788194"/>
            <a:ext cx="2438400" cy="2438400"/>
          </a:xfrm>
          <a:prstGeom prst="rect">
            <a:avLst/>
          </a:prstGeom>
          <a:noFill/>
          <a:ln>
            <a:noFill/>
          </a:ln>
        </p:spPr>
      </p:pic>
      <p:pic>
        <p:nvPicPr>
          <p:cNvPr descr="Diagram&#10;&#10;Description automatically generated" id="390" name="Google Shape;390;p49"/>
          <p:cNvPicPr preferRelativeResize="0"/>
          <p:nvPr/>
        </p:nvPicPr>
        <p:blipFill rotWithShape="1">
          <a:blip r:embed="rId6">
            <a:alphaModFix/>
          </a:blip>
          <a:srcRect b="0" l="0" r="0" t="0"/>
          <a:stretch/>
        </p:blipFill>
        <p:spPr>
          <a:xfrm>
            <a:off x="5893994" y="2693194"/>
            <a:ext cx="2733675" cy="167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txBox="1"/>
          <p:nvPr>
            <p:ph type="title"/>
          </p:nvPr>
        </p:nvSpPr>
        <p:spPr>
          <a:xfrm>
            <a:off x="258500" y="284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Technique -Fans</a:t>
            </a:r>
            <a:endParaRPr/>
          </a:p>
        </p:txBody>
      </p:sp>
      <p:sp>
        <p:nvSpPr>
          <p:cNvPr id="396" name="Google Shape;396;p50"/>
          <p:cNvSpPr txBox="1"/>
          <p:nvPr/>
        </p:nvSpPr>
        <p:spPr>
          <a:xfrm>
            <a:off x="769750" y="1297850"/>
            <a:ext cx="67179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Nunito"/>
              <a:buChar char="●"/>
            </a:pPr>
            <a:r>
              <a:rPr lang="en-GB" sz="1600">
                <a:latin typeface="Nunito"/>
                <a:ea typeface="Nunito"/>
                <a:cs typeface="Nunito"/>
                <a:sym typeface="Nunito"/>
              </a:rPr>
              <a:t>Blower fan is a centrifugal type fan. </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GB" sz="1600">
                <a:latin typeface="Nunito"/>
                <a:ea typeface="Nunito"/>
                <a:cs typeface="Nunito"/>
                <a:sym typeface="Nunito"/>
              </a:rPr>
              <a:t>C</a:t>
            </a:r>
            <a:r>
              <a:rPr lang="en-GB" sz="1600">
                <a:latin typeface="Nunito"/>
                <a:ea typeface="Nunito"/>
                <a:cs typeface="Nunito"/>
                <a:sym typeface="Nunito"/>
              </a:rPr>
              <a:t>entrifugal type fans are mechanical device for moving air in a direction at an angle to the incoming fluid.</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GB" sz="1600">
                <a:latin typeface="Nunito"/>
                <a:ea typeface="Nunito"/>
                <a:cs typeface="Nunito"/>
                <a:sym typeface="Nunito"/>
              </a:rPr>
              <a:t>Cooling fan is an axial type fan.</a:t>
            </a:r>
            <a:endParaRPr sz="1600">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txBox="1"/>
          <p:nvPr>
            <p:ph idx="1" type="body"/>
          </p:nvPr>
        </p:nvSpPr>
        <p:spPr>
          <a:xfrm>
            <a:off x="819150" y="1207100"/>
            <a:ext cx="7505700" cy="33147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45335"/>
              <a:buNone/>
            </a:pPr>
            <a:r>
              <a:rPr b="1" lang="en-GB" sz="3100">
                <a:solidFill>
                  <a:srgbClr val="111111"/>
                </a:solidFill>
                <a:latin typeface="Nunito"/>
                <a:ea typeface="Nunito"/>
                <a:cs typeface="Nunito"/>
                <a:sym typeface="Nunito"/>
              </a:rPr>
              <a:t>Blower fan</a:t>
            </a:r>
            <a:endParaRPr sz="2400">
              <a:solidFill>
                <a:srgbClr val="111111"/>
              </a:solidFill>
              <a:highlight>
                <a:srgbClr val="FFFF00"/>
              </a:highlight>
              <a:latin typeface="Nunito"/>
              <a:ea typeface="Nunito"/>
              <a:cs typeface="Nunito"/>
              <a:sym typeface="Nunito"/>
            </a:endParaRPr>
          </a:p>
          <a:p>
            <a:pPr indent="-358140" lvl="0" marL="457200" rtl="0" algn="l">
              <a:lnSpc>
                <a:spcPct val="95000"/>
              </a:lnSpc>
              <a:spcBef>
                <a:spcPts val="600"/>
              </a:spcBef>
              <a:spcAft>
                <a:spcPts val="0"/>
              </a:spcAft>
              <a:buClr>
                <a:srgbClr val="111111"/>
              </a:buClr>
              <a:buSzPct val="100000"/>
              <a:buFont typeface="Nunito"/>
              <a:buChar char="●"/>
            </a:pPr>
            <a:r>
              <a:rPr lang="en-GB" sz="2400">
                <a:solidFill>
                  <a:srgbClr val="111111"/>
                </a:solidFill>
                <a:latin typeface="Nunito"/>
                <a:ea typeface="Nunito"/>
                <a:cs typeface="Nunito"/>
                <a:sym typeface="Nunito"/>
              </a:rPr>
              <a:t>Maximum voltage - 13.8V</a:t>
            </a:r>
            <a:endParaRPr sz="2400">
              <a:solidFill>
                <a:srgbClr val="303030"/>
              </a:solidFill>
              <a:latin typeface="Nunito"/>
              <a:ea typeface="Nunito"/>
              <a:cs typeface="Nunito"/>
              <a:sym typeface="Nunito"/>
            </a:endParaRPr>
          </a:p>
          <a:p>
            <a:pPr indent="-358140" lvl="0" marL="457200" rtl="0" algn="l">
              <a:lnSpc>
                <a:spcPct val="95000"/>
              </a:lnSpc>
              <a:spcBef>
                <a:spcPts val="0"/>
              </a:spcBef>
              <a:spcAft>
                <a:spcPts val="0"/>
              </a:spcAft>
              <a:buClr>
                <a:srgbClr val="111111"/>
              </a:buClr>
              <a:buSzPct val="100000"/>
              <a:buFont typeface="Nunito"/>
              <a:buChar char="●"/>
            </a:pPr>
            <a:r>
              <a:rPr lang="en-GB" sz="2400">
                <a:solidFill>
                  <a:srgbClr val="111111"/>
                </a:solidFill>
                <a:latin typeface="Nunito"/>
                <a:ea typeface="Nunito"/>
                <a:cs typeface="Nunito"/>
                <a:sym typeface="Nunito"/>
              </a:rPr>
              <a:t>Maximum current - 230 mA</a:t>
            </a:r>
            <a:endParaRPr sz="2400">
              <a:solidFill>
                <a:srgbClr val="111111"/>
              </a:solidFill>
              <a:latin typeface="Nunito"/>
              <a:ea typeface="Nunito"/>
              <a:cs typeface="Nunito"/>
              <a:sym typeface="Nunito"/>
            </a:endParaRPr>
          </a:p>
          <a:p>
            <a:pPr indent="0" lvl="0" marL="0" rtl="0" algn="l">
              <a:lnSpc>
                <a:spcPct val="95000"/>
              </a:lnSpc>
              <a:spcBef>
                <a:spcPts val="600"/>
              </a:spcBef>
              <a:spcAft>
                <a:spcPts val="0"/>
              </a:spcAft>
              <a:buSzPct val="58558"/>
              <a:buNone/>
            </a:pPr>
            <a:r>
              <a:rPr lang="en-GB" sz="2400">
                <a:solidFill>
                  <a:srgbClr val="111111"/>
                </a:solidFill>
                <a:latin typeface="Nunito"/>
                <a:ea typeface="Nunito"/>
                <a:cs typeface="Nunito"/>
                <a:sym typeface="Nunito"/>
              </a:rPr>
              <a:t>Link to refer Speciation Data Sheet - </a:t>
            </a:r>
            <a:r>
              <a:rPr lang="en-GB" sz="1745" u="sng">
                <a:solidFill>
                  <a:schemeClr val="hlink"/>
                </a:solidFill>
                <a:latin typeface="Nunito"/>
                <a:ea typeface="Nunito"/>
                <a:cs typeface="Nunito"/>
                <a:sym typeface="Nunito"/>
                <a:hlinkClick r:id="rId3"/>
              </a:rPr>
              <a:t>3205325.pdf (farnell.com)</a:t>
            </a:r>
            <a:endParaRPr sz="3045">
              <a:solidFill>
                <a:srgbClr val="111111"/>
              </a:solidFill>
              <a:highlight>
                <a:srgbClr val="FFFF00"/>
              </a:highlight>
              <a:latin typeface="Nunito"/>
              <a:ea typeface="Nunito"/>
              <a:cs typeface="Nunito"/>
              <a:sym typeface="Nunito"/>
            </a:endParaRPr>
          </a:p>
          <a:p>
            <a:pPr indent="0" lvl="0" marL="0" rtl="0" algn="l">
              <a:lnSpc>
                <a:spcPct val="95000"/>
              </a:lnSpc>
              <a:spcBef>
                <a:spcPts val="600"/>
              </a:spcBef>
              <a:spcAft>
                <a:spcPts val="0"/>
              </a:spcAft>
              <a:buSzPct val="58558"/>
              <a:buNone/>
            </a:pPr>
            <a:r>
              <a:t/>
            </a:r>
            <a:endParaRPr sz="2400">
              <a:solidFill>
                <a:srgbClr val="111111"/>
              </a:solidFill>
              <a:highlight>
                <a:srgbClr val="FFFF00"/>
              </a:highlight>
              <a:latin typeface="Nunito"/>
              <a:ea typeface="Nunito"/>
              <a:cs typeface="Nunito"/>
              <a:sym typeface="Nunito"/>
            </a:endParaRPr>
          </a:p>
          <a:p>
            <a:pPr indent="0" lvl="0" marL="0" rtl="0" algn="l">
              <a:lnSpc>
                <a:spcPct val="100000"/>
              </a:lnSpc>
              <a:spcBef>
                <a:spcPts val="0"/>
              </a:spcBef>
              <a:spcAft>
                <a:spcPts val="0"/>
              </a:spcAft>
              <a:buSzPct val="45335"/>
              <a:buNone/>
            </a:pPr>
            <a:r>
              <a:rPr b="1" lang="en-GB" sz="3100">
                <a:solidFill>
                  <a:srgbClr val="111111"/>
                </a:solidFill>
                <a:latin typeface="Nunito"/>
                <a:ea typeface="Nunito"/>
                <a:cs typeface="Nunito"/>
                <a:sym typeface="Nunito"/>
              </a:rPr>
              <a:t>Cooling fan</a:t>
            </a:r>
            <a:endParaRPr b="1" sz="3100">
              <a:solidFill>
                <a:srgbClr val="111111"/>
              </a:solidFill>
              <a:latin typeface="Nunito"/>
              <a:ea typeface="Nunito"/>
              <a:cs typeface="Nunito"/>
              <a:sym typeface="Nunito"/>
            </a:endParaRPr>
          </a:p>
          <a:p>
            <a:pPr indent="-358140" lvl="0" marL="457200" rtl="0" algn="l">
              <a:lnSpc>
                <a:spcPct val="95000"/>
              </a:lnSpc>
              <a:spcBef>
                <a:spcPts val="600"/>
              </a:spcBef>
              <a:spcAft>
                <a:spcPts val="0"/>
              </a:spcAft>
              <a:buClr>
                <a:srgbClr val="111111"/>
              </a:buClr>
              <a:buSzPct val="100000"/>
              <a:buFont typeface="Nunito"/>
              <a:buChar char="●"/>
            </a:pPr>
            <a:r>
              <a:rPr lang="en-GB" sz="2400">
                <a:solidFill>
                  <a:srgbClr val="111111"/>
                </a:solidFill>
                <a:latin typeface="Nunito"/>
                <a:ea typeface="Nunito"/>
                <a:cs typeface="Nunito"/>
                <a:sym typeface="Nunito"/>
              </a:rPr>
              <a:t>Maximum voltage - 13.8 V</a:t>
            </a:r>
            <a:endParaRPr sz="2400">
              <a:solidFill>
                <a:srgbClr val="303030"/>
              </a:solidFill>
              <a:latin typeface="Nunito"/>
              <a:ea typeface="Nunito"/>
              <a:cs typeface="Nunito"/>
              <a:sym typeface="Nunito"/>
            </a:endParaRPr>
          </a:p>
          <a:p>
            <a:pPr indent="-358140" lvl="0" marL="457200" rtl="0" algn="l">
              <a:lnSpc>
                <a:spcPct val="95000"/>
              </a:lnSpc>
              <a:spcBef>
                <a:spcPts val="0"/>
              </a:spcBef>
              <a:spcAft>
                <a:spcPts val="0"/>
              </a:spcAft>
              <a:buClr>
                <a:srgbClr val="111111"/>
              </a:buClr>
              <a:buSzPct val="100000"/>
              <a:buFont typeface="Nunito"/>
              <a:buChar char="●"/>
            </a:pPr>
            <a:r>
              <a:rPr lang="en-GB" sz="2400">
                <a:solidFill>
                  <a:srgbClr val="111111"/>
                </a:solidFill>
                <a:latin typeface="Nunito"/>
                <a:ea typeface="Nunito"/>
                <a:cs typeface="Nunito"/>
                <a:sym typeface="Nunito"/>
              </a:rPr>
              <a:t>Maximum current - 64mA</a:t>
            </a:r>
            <a:endParaRPr sz="2400">
              <a:solidFill>
                <a:srgbClr val="111111"/>
              </a:solidFill>
              <a:latin typeface="Nunito"/>
              <a:ea typeface="Nunito"/>
              <a:cs typeface="Nunito"/>
              <a:sym typeface="Nunito"/>
            </a:endParaRPr>
          </a:p>
          <a:p>
            <a:pPr indent="0" lvl="0" marL="0" rtl="0" algn="l">
              <a:lnSpc>
                <a:spcPct val="95000"/>
              </a:lnSpc>
              <a:spcBef>
                <a:spcPts val="600"/>
              </a:spcBef>
              <a:spcAft>
                <a:spcPts val="0"/>
              </a:spcAft>
              <a:buSzPct val="58558"/>
              <a:buNone/>
            </a:pPr>
            <a:r>
              <a:rPr lang="en-GB" sz="2400">
                <a:solidFill>
                  <a:srgbClr val="111111"/>
                </a:solidFill>
                <a:latin typeface="Nunito"/>
                <a:ea typeface="Nunito"/>
                <a:cs typeface="Nunito"/>
                <a:sym typeface="Nunito"/>
              </a:rPr>
              <a:t>Link to refer Speciation Data Sheet</a:t>
            </a:r>
            <a:r>
              <a:rPr lang="en-GB" sz="2400">
                <a:solidFill>
                  <a:srgbClr val="111111"/>
                </a:solidFill>
              </a:rPr>
              <a:t> - </a:t>
            </a:r>
            <a:r>
              <a:rPr lang="en-GB" sz="1915" u="sng">
                <a:solidFill>
                  <a:schemeClr val="hlink"/>
                </a:solidFill>
                <a:latin typeface="Arial"/>
                <a:ea typeface="Arial"/>
                <a:cs typeface="Arial"/>
                <a:sym typeface="Arial"/>
                <a:hlinkClick r:id="rId4"/>
              </a:rPr>
              <a:t>2841716.pdf (farnell.com)</a:t>
            </a:r>
            <a:r>
              <a:rPr lang="en-GB" sz="3215">
                <a:solidFill>
                  <a:srgbClr val="111111"/>
                </a:solidFill>
                <a:highlight>
                  <a:srgbClr val="FFFF00"/>
                </a:highlight>
              </a:rPr>
              <a:t> </a:t>
            </a:r>
            <a:endParaRPr sz="3215">
              <a:solidFill>
                <a:srgbClr val="111111"/>
              </a:solidFill>
              <a:highlight>
                <a:srgbClr val="FFFF00"/>
              </a:highlight>
            </a:endParaRPr>
          </a:p>
        </p:txBody>
      </p:sp>
      <p:sp>
        <p:nvSpPr>
          <p:cNvPr id="402" name="Google Shape;402;p51"/>
          <p:cNvSpPr txBox="1"/>
          <p:nvPr>
            <p:ph type="title"/>
          </p:nvPr>
        </p:nvSpPr>
        <p:spPr>
          <a:xfrm>
            <a:off x="54875" y="37605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lang="en-GB" sz="3100">
                <a:latin typeface="Arial"/>
                <a:ea typeface="Arial"/>
                <a:cs typeface="Arial"/>
                <a:sym typeface="Arial"/>
              </a:rPr>
              <a:t>Blower fan &amp; Cooling fan cont.</a:t>
            </a:r>
            <a:endParaRPr b="1" sz="4700"/>
          </a:p>
          <a:p>
            <a:pPr indent="0" lvl="0" marL="0" rtl="0" algn="l">
              <a:lnSpc>
                <a:spcPct val="100000"/>
              </a:lnSpc>
              <a:spcBef>
                <a:spcPts val="0"/>
              </a:spcBef>
              <a:spcAft>
                <a:spcPts val="0"/>
              </a:spcAft>
              <a:buSzPts val="3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234100" y="27272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GB"/>
              <a:t>Problem in brief</a:t>
            </a:r>
            <a:endParaRPr b="1" sz="2800"/>
          </a:p>
        </p:txBody>
      </p:sp>
      <p:sp>
        <p:nvSpPr>
          <p:cNvPr id="152" name="Google Shape;152;p16"/>
          <p:cNvSpPr txBox="1"/>
          <p:nvPr>
            <p:ph idx="1" type="body"/>
          </p:nvPr>
        </p:nvSpPr>
        <p:spPr>
          <a:xfrm>
            <a:off x="819150" y="1607350"/>
            <a:ext cx="7505700" cy="2831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300"/>
              <a:buNone/>
            </a:pPr>
            <a:r>
              <a:rPr lang="en-GB" sz="2000">
                <a:solidFill>
                  <a:srgbClr val="000000"/>
                </a:solidFill>
                <a:latin typeface="Nunito"/>
                <a:ea typeface="Nunito"/>
                <a:cs typeface="Nunito"/>
                <a:sym typeface="Nunito"/>
              </a:rPr>
              <a:t>Students and people who work in offices spend most of the day sitting in a chair. Sitting in the same position for long periods of time may cause them physical discomfort.</a:t>
            </a:r>
            <a:endParaRPr sz="2000">
              <a:solidFill>
                <a:srgbClr val="000000"/>
              </a:solidFill>
              <a:latin typeface="Nunito"/>
              <a:ea typeface="Nunito"/>
              <a:cs typeface="Nunito"/>
              <a:sym typeface="Nunito"/>
            </a:endParaRPr>
          </a:p>
          <a:p>
            <a:pPr indent="0" lvl="0" marL="0" rtl="0" algn="l">
              <a:lnSpc>
                <a:spcPct val="115000"/>
              </a:lnSpc>
              <a:spcBef>
                <a:spcPts val="1200"/>
              </a:spcBef>
              <a:spcAft>
                <a:spcPts val="1200"/>
              </a:spcAft>
              <a:buSzPts val="1300"/>
              <a:buNone/>
            </a:pPr>
            <a:r>
              <a:rPr lang="en-GB" sz="2000">
                <a:solidFill>
                  <a:srgbClr val="000000"/>
                </a:solidFill>
                <a:latin typeface="Nunito"/>
                <a:ea typeface="Nunito"/>
                <a:cs typeface="Nunito"/>
                <a:sym typeface="Nunito"/>
              </a:rPr>
              <a:t>Also, living a monotonous and busy life can lead to various mental problems in people</a:t>
            </a:r>
            <a:endParaRPr sz="2000">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258475" y="309300"/>
            <a:ext cx="7505700" cy="954600"/>
          </a:xfrm>
          <a:prstGeom prst="rect">
            <a:avLst/>
          </a:prstGeom>
          <a:noFill/>
          <a:ln>
            <a:noFill/>
          </a:ln>
        </p:spPr>
        <p:txBody>
          <a:bodyPr anchorCtr="0" anchor="t" bIns="91425" lIns="91425" spcFirstLastPara="1" rIns="91425" wrap="square" tIns="91425">
            <a:normAutofit/>
          </a:bodyPr>
          <a:lstStyle/>
          <a:p>
            <a:pPr indent="0" lvl="0" marL="457200" rtl="0" algn="l">
              <a:lnSpc>
                <a:spcPct val="95000"/>
              </a:lnSpc>
              <a:spcBef>
                <a:spcPts val="600"/>
              </a:spcBef>
              <a:spcAft>
                <a:spcPts val="0"/>
              </a:spcAft>
              <a:buClr>
                <a:schemeClr val="dk1"/>
              </a:buClr>
              <a:buSzPts val="1100"/>
              <a:buFont typeface="Arial"/>
              <a:buNone/>
            </a:pPr>
            <a:r>
              <a:rPr lang="en-GB" sz="2010"/>
              <a:t>Circuit diagram </a:t>
            </a:r>
            <a:endParaRPr sz="3200"/>
          </a:p>
        </p:txBody>
      </p:sp>
      <p:pic>
        <p:nvPicPr>
          <p:cNvPr id="408" name="Google Shape;408;p52"/>
          <p:cNvPicPr preferRelativeResize="0"/>
          <p:nvPr/>
        </p:nvPicPr>
        <p:blipFill>
          <a:blip r:embed="rId3">
            <a:alphaModFix/>
          </a:blip>
          <a:stretch>
            <a:fillRect/>
          </a:stretch>
        </p:blipFill>
        <p:spPr>
          <a:xfrm>
            <a:off x="1395625" y="965350"/>
            <a:ext cx="6121770" cy="35869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3"/>
          <p:cNvPicPr preferRelativeResize="0"/>
          <p:nvPr/>
        </p:nvPicPr>
        <p:blipFill rotWithShape="1">
          <a:blip r:embed="rId3">
            <a:alphaModFix/>
          </a:blip>
          <a:srcRect b="7688" l="14898" r="26122" t="14418"/>
          <a:stretch/>
        </p:blipFill>
        <p:spPr>
          <a:xfrm>
            <a:off x="1364575" y="396550"/>
            <a:ext cx="5971627" cy="4117125"/>
          </a:xfrm>
          <a:prstGeom prst="rect">
            <a:avLst/>
          </a:prstGeom>
          <a:noFill/>
          <a:ln>
            <a:noFill/>
          </a:ln>
        </p:spPr>
      </p:pic>
      <p:sp>
        <p:nvSpPr>
          <p:cNvPr id="414" name="Google Shape;414;p53"/>
          <p:cNvSpPr txBox="1"/>
          <p:nvPr>
            <p:ph type="title"/>
          </p:nvPr>
        </p:nvSpPr>
        <p:spPr>
          <a:xfrm>
            <a:off x="197550" y="1996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PCB</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nvSpPr>
        <p:spPr>
          <a:xfrm>
            <a:off x="342600" y="295025"/>
            <a:ext cx="84588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GB" sz="2600">
                <a:solidFill>
                  <a:schemeClr val="lt1"/>
                </a:solidFill>
                <a:latin typeface="Nunito"/>
                <a:ea typeface="Nunito"/>
                <a:cs typeface="Nunito"/>
                <a:sym typeface="Nunito"/>
              </a:rPr>
              <a:t>Compiled code - Peltier Device and Fans</a:t>
            </a:r>
            <a:endParaRPr/>
          </a:p>
        </p:txBody>
      </p:sp>
      <p:pic>
        <p:nvPicPr>
          <p:cNvPr id="420" name="Google Shape;420;p54"/>
          <p:cNvPicPr preferRelativeResize="0"/>
          <p:nvPr/>
        </p:nvPicPr>
        <p:blipFill>
          <a:blip r:embed="rId3">
            <a:alphaModFix/>
          </a:blip>
          <a:stretch>
            <a:fillRect/>
          </a:stretch>
        </p:blipFill>
        <p:spPr>
          <a:xfrm>
            <a:off x="1393650" y="880025"/>
            <a:ext cx="2141900" cy="4061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type="title"/>
          </p:nvPr>
        </p:nvSpPr>
        <p:spPr>
          <a:xfrm>
            <a:off x="209750" y="2240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600"/>
              </a:spcBef>
              <a:spcAft>
                <a:spcPts val="0"/>
              </a:spcAft>
              <a:buClr>
                <a:schemeClr val="dk1"/>
              </a:buClr>
              <a:buSzPts val="1100"/>
              <a:buFont typeface="Arial"/>
              <a:buNone/>
            </a:pPr>
            <a:r>
              <a:t/>
            </a:r>
            <a:endParaRPr b="1" sz="1400">
              <a:solidFill>
                <a:srgbClr val="000000"/>
              </a:solidFill>
              <a:latin typeface="Arial"/>
              <a:ea typeface="Arial"/>
              <a:cs typeface="Arial"/>
              <a:sym typeface="Arial"/>
            </a:endParaRPr>
          </a:p>
          <a:p>
            <a:pPr indent="0" lvl="0" marL="0" rtl="0" algn="l">
              <a:lnSpc>
                <a:spcPct val="115000"/>
              </a:lnSpc>
              <a:spcBef>
                <a:spcPts val="600"/>
              </a:spcBef>
              <a:spcAft>
                <a:spcPts val="0"/>
              </a:spcAft>
              <a:buClr>
                <a:schemeClr val="dk1"/>
              </a:buClr>
              <a:buSzPts val="1100"/>
              <a:buFont typeface="Arial"/>
              <a:buNone/>
            </a:pPr>
            <a:r>
              <a:t/>
            </a:r>
            <a:endParaRPr b="1" sz="2600"/>
          </a:p>
        </p:txBody>
      </p:sp>
      <p:sp>
        <p:nvSpPr>
          <p:cNvPr id="426" name="Google Shape;426;p55"/>
          <p:cNvSpPr txBox="1"/>
          <p:nvPr/>
        </p:nvSpPr>
        <p:spPr>
          <a:xfrm>
            <a:off x="470600" y="408800"/>
            <a:ext cx="6984000" cy="585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600"/>
              </a:spcBef>
              <a:spcAft>
                <a:spcPts val="0"/>
              </a:spcAft>
              <a:buNone/>
            </a:pPr>
            <a:r>
              <a:rPr b="1" lang="en-GB" sz="2600">
                <a:solidFill>
                  <a:schemeClr val="lt1"/>
                </a:solidFill>
                <a:latin typeface="Nunito"/>
                <a:ea typeface="Nunito"/>
                <a:cs typeface="Nunito"/>
                <a:sym typeface="Nunito"/>
              </a:rPr>
              <a:t>Compiled code - Temperature Sensor.</a:t>
            </a:r>
            <a:endParaRPr/>
          </a:p>
        </p:txBody>
      </p:sp>
      <p:pic>
        <p:nvPicPr>
          <p:cNvPr id="427" name="Google Shape;427;p55"/>
          <p:cNvPicPr preferRelativeResize="0"/>
          <p:nvPr/>
        </p:nvPicPr>
        <p:blipFill>
          <a:blip r:embed="rId3">
            <a:alphaModFix/>
          </a:blip>
          <a:stretch>
            <a:fillRect/>
          </a:stretch>
        </p:blipFill>
        <p:spPr>
          <a:xfrm>
            <a:off x="712000" y="1092875"/>
            <a:ext cx="5902152" cy="36601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type="title"/>
          </p:nvPr>
        </p:nvSpPr>
        <p:spPr>
          <a:xfrm>
            <a:off x="209750" y="2240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600"/>
              </a:spcBef>
              <a:spcAft>
                <a:spcPts val="0"/>
              </a:spcAft>
              <a:buClr>
                <a:schemeClr val="dk1"/>
              </a:buClr>
              <a:buSzPts val="1100"/>
              <a:buFont typeface="Arial"/>
              <a:buNone/>
            </a:pPr>
            <a:r>
              <a:t/>
            </a:r>
            <a:endParaRPr b="1" sz="1400">
              <a:solidFill>
                <a:srgbClr val="000000"/>
              </a:solidFill>
              <a:latin typeface="Arial"/>
              <a:ea typeface="Arial"/>
              <a:cs typeface="Arial"/>
              <a:sym typeface="Arial"/>
            </a:endParaRPr>
          </a:p>
          <a:p>
            <a:pPr indent="0" lvl="0" marL="0" rtl="0" algn="l">
              <a:lnSpc>
                <a:spcPct val="115000"/>
              </a:lnSpc>
              <a:spcBef>
                <a:spcPts val="600"/>
              </a:spcBef>
              <a:spcAft>
                <a:spcPts val="0"/>
              </a:spcAft>
              <a:buClr>
                <a:schemeClr val="dk1"/>
              </a:buClr>
              <a:buSzPts val="1100"/>
              <a:buFont typeface="Arial"/>
              <a:buNone/>
            </a:pPr>
            <a:r>
              <a:t/>
            </a:r>
            <a:endParaRPr b="1" sz="2600"/>
          </a:p>
        </p:txBody>
      </p:sp>
      <p:sp>
        <p:nvSpPr>
          <p:cNvPr id="433" name="Google Shape;433;p56"/>
          <p:cNvSpPr txBox="1"/>
          <p:nvPr/>
        </p:nvSpPr>
        <p:spPr>
          <a:xfrm>
            <a:off x="470600" y="408800"/>
            <a:ext cx="8232900" cy="585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600"/>
              </a:spcBef>
              <a:spcAft>
                <a:spcPts val="0"/>
              </a:spcAft>
              <a:buNone/>
            </a:pPr>
            <a:r>
              <a:rPr b="1" lang="en-GB" sz="2600">
                <a:solidFill>
                  <a:schemeClr val="lt1"/>
                </a:solidFill>
                <a:latin typeface="Nunito"/>
                <a:ea typeface="Nunito"/>
                <a:cs typeface="Nunito"/>
                <a:sym typeface="Nunito"/>
              </a:rPr>
              <a:t>Compiled code - Temperature Sensor Cont.</a:t>
            </a:r>
            <a:endParaRPr/>
          </a:p>
        </p:txBody>
      </p:sp>
      <p:pic>
        <p:nvPicPr>
          <p:cNvPr id="434" name="Google Shape;434;p56"/>
          <p:cNvPicPr preferRelativeResize="0"/>
          <p:nvPr/>
        </p:nvPicPr>
        <p:blipFill>
          <a:blip r:embed="rId3">
            <a:alphaModFix/>
          </a:blip>
          <a:stretch>
            <a:fillRect/>
          </a:stretch>
        </p:blipFill>
        <p:spPr>
          <a:xfrm>
            <a:off x="1712125" y="993800"/>
            <a:ext cx="5209962" cy="36600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7"/>
          <p:cNvSpPr txBox="1"/>
          <p:nvPr>
            <p:ph type="title"/>
          </p:nvPr>
        </p:nvSpPr>
        <p:spPr>
          <a:xfrm>
            <a:off x="398813" y="397950"/>
            <a:ext cx="8520600" cy="993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8446"/>
              <a:buFont typeface="Arial"/>
              <a:buNone/>
            </a:pPr>
            <a:r>
              <a:rPr b="1" lang="en-GB" sz="2861"/>
              <a:t>K.A.P.S. Priyadarshana</a:t>
            </a:r>
            <a:endParaRPr b="1" sz="2861"/>
          </a:p>
          <a:p>
            <a:pPr indent="0" lvl="0" marL="0" rtl="0" algn="l">
              <a:lnSpc>
                <a:spcPct val="115000"/>
              </a:lnSpc>
              <a:spcBef>
                <a:spcPts val="0"/>
              </a:spcBef>
              <a:spcAft>
                <a:spcPts val="0"/>
              </a:spcAft>
              <a:buClr>
                <a:schemeClr val="dk1"/>
              </a:buClr>
              <a:buSzPct val="40000"/>
              <a:buFont typeface="Arial"/>
              <a:buNone/>
            </a:pPr>
            <a:r>
              <a:rPr b="1" lang="en-GB" sz="2750"/>
              <a:t>204167C</a:t>
            </a:r>
            <a:endParaRPr b="1" sz="2750"/>
          </a:p>
          <a:p>
            <a:pPr indent="0" lvl="0" marL="0" rtl="0" algn="l">
              <a:lnSpc>
                <a:spcPct val="115000"/>
              </a:lnSpc>
              <a:spcBef>
                <a:spcPts val="0"/>
              </a:spcBef>
              <a:spcAft>
                <a:spcPts val="0"/>
              </a:spcAft>
              <a:buClr>
                <a:schemeClr val="dk1"/>
              </a:buClr>
              <a:buSzPct val="66666"/>
              <a:buFont typeface="Arial"/>
              <a:buNone/>
            </a:pPr>
            <a:r>
              <a:t/>
            </a:r>
            <a:endParaRPr b="1" sz="1650"/>
          </a:p>
          <a:p>
            <a:pPr indent="0" lvl="0" marL="0" rtl="0" algn="l">
              <a:lnSpc>
                <a:spcPct val="115000"/>
              </a:lnSpc>
              <a:spcBef>
                <a:spcPts val="0"/>
              </a:spcBef>
              <a:spcAft>
                <a:spcPts val="0"/>
              </a:spcAft>
              <a:buClr>
                <a:schemeClr val="dk1"/>
              </a:buClr>
              <a:buSzPct val="46046"/>
              <a:buFont typeface="Arial"/>
              <a:buNone/>
            </a:pPr>
            <a:r>
              <a:t/>
            </a:r>
            <a:endParaRPr sz="2388"/>
          </a:p>
        </p:txBody>
      </p:sp>
      <p:sp>
        <p:nvSpPr>
          <p:cNvPr id="440" name="Google Shape;440;p57"/>
          <p:cNvSpPr txBox="1"/>
          <p:nvPr/>
        </p:nvSpPr>
        <p:spPr>
          <a:xfrm>
            <a:off x="476025" y="1515075"/>
            <a:ext cx="7913100" cy="305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rgbClr val="000000"/>
              </a:buClr>
              <a:buSzPts val="1300"/>
              <a:buFont typeface="Arial"/>
              <a:buNone/>
            </a:pPr>
            <a:r>
              <a:rPr b="1" lang="en-GB" sz="1500">
                <a:solidFill>
                  <a:schemeClr val="lt1"/>
                </a:solidFill>
                <a:latin typeface="Nunito"/>
                <a:ea typeface="Nunito"/>
                <a:cs typeface="Nunito"/>
                <a:sym typeface="Nunito"/>
              </a:rPr>
              <a:t>Responsibilities</a:t>
            </a:r>
            <a:endParaRPr b="1" sz="1500">
              <a:solidFill>
                <a:schemeClr val="lt1"/>
              </a:solidFill>
              <a:latin typeface="Nunito"/>
              <a:ea typeface="Nunito"/>
              <a:cs typeface="Nunito"/>
              <a:sym typeface="Nunito"/>
            </a:endParaRPr>
          </a:p>
          <a:p>
            <a:pPr indent="0" lvl="0" marL="0" rtl="0" algn="l">
              <a:lnSpc>
                <a:spcPct val="115000"/>
              </a:lnSpc>
              <a:spcBef>
                <a:spcPts val="600"/>
              </a:spcBef>
              <a:spcAft>
                <a:spcPts val="0"/>
              </a:spcAft>
              <a:buClr>
                <a:schemeClr val="dk1"/>
              </a:buClr>
              <a:buSzPts val="1100"/>
              <a:buFont typeface="Arial"/>
              <a:buNone/>
            </a:pPr>
            <a:r>
              <a:t/>
            </a:r>
            <a:endParaRPr>
              <a:solidFill>
                <a:srgbClr val="111111"/>
              </a:solidFill>
              <a:latin typeface="Nunito"/>
              <a:ea typeface="Nunito"/>
              <a:cs typeface="Nunito"/>
              <a:sym typeface="Nunito"/>
            </a:endParaRPr>
          </a:p>
          <a:p>
            <a:pPr indent="0" lvl="0" marL="0" rtl="0" algn="l">
              <a:spcBef>
                <a:spcPts val="0"/>
              </a:spcBef>
              <a:spcAft>
                <a:spcPts val="0"/>
              </a:spcAft>
              <a:buNone/>
            </a:pPr>
            <a:r>
              <a:rPr b="1" lang="en-GB" sz="1800">
                <a:latin typeface="Nunito"/>
                <a:ea typeface="Nunito"/>
                <a:cs typeface="Nunito"/>
                <a:sym typeface="Nunito"/>
              </a:rPr>
              <a:t>Power Shutter</a:t>
            </a:r>
            <a:r>
              <a:rPr b="1" lang="en-GB" sz="1800">
                <a:latin typeface="Nunito"/>
                <a:ea typeface="Nunito"/>
                <a:cs typeface="Nunito"/>
                <a:sym typeface="Nunito"/>
              </a:rPr>
              <a:t> Motor(</a:t>
            </a:r>
            <a:r>
              <a:rPr b="1" lang="en-GB" sz="1494">
                <a:solidFill>
                  <a:srgbClr val="222222"/>
                </a:solidFill>
                <a:highlight>
                  <a:schemeClr val="dk1"/>
                </a:highlight>
                <a:latin typeface="Nunito"/>
                <a:ea typeface="Nunito"/>
                <a:cs typeface="Nunito"/>
                <a:sym typeface="Nunito"/>
              </a:rPr>
              <a:t>MR573877</a:t>
            </a:r>
            <a:r>
              <a:rPr b="1" lang="en-GB" sz="1800">
                <a:latin typeface="Nunito"/>
                <a:ea typeface="Nunito"/>
                <a:cs typeface="Nunito"/>
                <a:sym typeface="Nunito"/>
              </a:rPr>
              <a:t>)</a:t>
            </a:r>
            <a:r>
              <a:rPr lang="en-GB" sz="1800">
                <a:latin typeface="Nunito"/>
                <a:ea typeface="Nunito"/>
                <a:cs typeface="Nunito"/>
                <a:sym typeface="Nunito"/>
              </a:rPr>
              <a:t>- </a:t>
            </a:r>
            <a:r>
              <a:rPr lang="en-GB" sz="1800">
                <a:solidFill>
                  <a:srgbClr val="3A3A3A"/>
                </a:solidFill>
                <a:latin typeface="Nunito"/>
                <a:ea typeface="Nunito"/>
                <a:cs typeface="Nunito"/>
                <a:sym typeface="Nunito"/>
              </a:rPr>
              <a:t>This gear motor is used to move the foot rest</a:t>
            </a:r>
            <a:endParaRPr sz="1800">
              <a:solidFill>
                <a:srgbClr val="3A3A3A"/>
              </a:solidFill>
              <a:latin typeface="Nunito"/>
              <a:ea typeface="Nunito"/>
              <a:cs typeface="Nunito"/>
              <a:sym typeface="Nunito"/>
            </a:endParaRPr>
          </a:p>
          <a:p>
            <a:pPr indent="0" lvl="0" marL="0" rtl="0" algn="l">
              <a:spcBef>
                <a:spcPts val="0"/>
              </a:spcBef>
              <a:spcAft>
                <a:spcPts val="0"/>
              </a:spcAft>
              <a:buNone/>
            </a:pPr>
            <a:r>
              <a:t/>
            </a:r>
            <a:endParaRPr sz="300">
              <a:solidFill>
                <a:srgbClr val="111111"/>
              </a:solidFill>
              <a:latin typeface="Nunito"/>
              <a:ea typeface="Nunito"/>
              <a:cs typeface="Nunito"/>
              <a:sym typeface="Nunito"/>
            </a:endParaRPr>
          </a:p>
          <a:p>
            <a:pPr indent="0" lvl="0" marL="0" rtl="0" algn="l">
              <a:spcBef>
                <a:spcPts val="0"/>
              </a:spcBef>
              <a:spcAft>
                <a:spcPts val="0"/>
              </a:spcAft>
              <a:buNone/>
            </a:pPr>
            <a:r>
              <a:t/>
            </a:r>
            <a:endParaRPr sz="300">
              <a:solidFill>
                <a:srgbClr val="111111"/>
              </a:solidFill>
              <a:latin typeface="Nunito"/>
              <a:ea typeface="Nunito"/>
              <a:cs typeface="Nunito"/>
              <a:sym typeface="Nunito"/>
            </a:endParaRPr>
          </a:p>
          <a:p>
            <a:pPr indent="0" lvl="0" marL="0" rtl="0" algn="l">
              <a:spcBef>
                <a:spcPts val="0"/>
              </a:spcBef>
              <a:spcAft>
                <a:spcPts val="0"/>
              </a:spcAft>
              <a:buNone/>
            </a:pPr>
            <a:r>
              <a:rPr b="1" lang="en-GB" sz="1700">
                <a:solidFill>
                  <a:srgbClr val="111111"/>
                </a:solidFill>
                <a:latin typeface="Nunito"/>
                <a:ea typeface="Nunito"/>
                <a:cs typeface="Nunito"/>
                <a:sym typeface="Nunito"/>
              </a:rPr>
              <a:t>Gear DC motor(FIT0492-B)</a:t>
            </a:r>
            <a:r>
              <a:rPr lang="en-GB" sz="2000">
                <a:latin typeface="Nunito"/>
                <a:ea typeface="Nunito"/>
                <a:cs typeface="Nunito"/>
                <a:sym typeface="Nunito"/>
              </a:rPr>
              <a:t>- </a:t>
            </a:r>
            <a:r>
              <a:rPr lang="en-GB" sz="1800">
                <a:solidFill>
                  <a:srgbClr val="3A3A3A"/>
                </a:solidFill>
                <a:latin typeface="Nunito"/>
                <a:ea typeface="Nunito"/>
                <a:cs typeface="Nunito"/>
                <a:sym typeface="Nunito"/>
              </a:rPr>
              <a:t>This gear motor is used to rotate the wooden massager in foot rest</a:t>
            </a:r>
            <a:endParaRPr sz="1800">
              <a:solidFill>
                <a:srgbClr val="3A3A3A"/>
              </a:solidFill>
              <a:latin typeface="Nunito"/>
              <a:ea typeface="Nunito"/>
              <a:cs typeface="Nunito"/>
              <a:sym typeface="Nunito"/>
            </a:endParaRPr>
          </a:p>
          <a:p>
            <a:pPr indent="0" lvl="0" marL="0" rtl="0" algn="l">
              <a:spcBef>
                <a:spcPts val="0"/>
              </a:spcBef>
              <a:spcAft>
                <a:spcPts val="0"/>
              </a:spcAft>
              <a:buNone/>
            </a:pPr>
            <a:r>
              <a:t/>
            </a:r>
            <a:endParaRPr sz="1800">
              <a:solidFill>
                <a:srgbClr val="3A3A3A"/>
              </a:solidFill>
              <a:latin typeface="Nunito"/>
              <a:ea typeface="Nunito"/>
              <a:cs typeface="Nunito"/>
              <a:sym typeface="Nunito"/>
            </a:endParaRPr>
          </a:p>
          <a:p>
            <a:pPr indent="0" lvl="0" marL="0" rtl="0" algn="l">
              <a:spcBef>
                <a:spcPts val="0"/>
              </a:spcBef>
              <a:spcAft>
                <a:spcPts val="0"/>
              </a:spcAft>
              <a:buNone/>
            </a:pPr>
            <a:r>
              <a:rPr b="1" lang="en-GB" sz="1800">
                <a:solidFill>
                  <a:srgbClr val="111111"/>
                </a:solidFill>
                <a:latin typeface="Nunito"/>
                <a:ea typeface="Nunito"/>
                <a:cs typeface="Nunito"/>
                <a:sym typeface="Nunito"/>
              </a:rPr>
              <a:t>Power supply Unit &amp; Battery pack</a:t>
            </a:r>
            <a:r>
              <a:rPr b="1" lang="en-GB" sz="1800">
                <a:solidFill>
                  <a:srgbClr val="3A3A3A"/>
                </a:solidFill>
                <a:latin typeface="Nunito"/>
                <a:ea typeface="Nunito"/>
                <a:cs typeface="Nunito"/>
                <a:sym typeface="Nunito"/>
              </a:rPr>
              <a:t> </a:t>
            </a:r>
            <a:r>
              <a:rPr lang="en-GB" sz="1800">
                <a:solidFill>
                  <a:srgbClr val="3A3A3A"/>
                </a:solidFill>
                <a:latin typeface="Nunito"/>
                <a:ea typeface="Nunito"/>
                <a:cs typeface="Nunito"/>
                <a:sym typeface="Nunito"/>
              </a:rPr>
              <a:t>- This unit is used to give input power for </a:t>
            </a:r>
            <a:r>
              <a:rPr lang="en-GB" sz="1800">
                <a:solidFill>
                  <a:srgbClr val="3A3A3A"/>
                </a:solidFill>
                <a:latin typeface="Nunito"/>
                <a:ea typeface="Nunito"/>
                <a:cs typeface="Nunito"/>
                <a:sym typeface="Nunito"/>
              </a:rPr>
              <a:t>microcontroller</a:t>
            </a:r>
            <a:r>
              <a:rPr lang="en-GB" sz="1800">
                <a:solidFill>
                  <a:srgbClr val="3A3A3A"/>
                </a:solidFill>
                <a:latin typeface="Nunito"/>
                <a:ea typeface="Nunito"/>
                <a:cs typeface="Nunito"/>
                <a:sym typeface="Nunito"/>
              </a:rPr>
              <a:t> &amp; other component </a:t>
            </a:r>
            <a:endParaRPr sz="1800">
              <a:solidFill>
                <a:srgbClr val="3A3A3A"/>
              </a:solidFill>
              <a:latin typeface="Nunito"/>
              <a:ea typeface="Nunito"/>
              <a:cs typeface="Nunito"/>
              <a:sym typeface="Nunito"/>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8"/>
          <p:cNvSpPr txBox="1"/>
          <p:nvPr>
            <p:ph type="title"/>
          </p:nvPr>
        </p:nvSpPr>
        <p:spPr>
          <a:xfrm>
            <a:off x="80000" y="269300"/>
            <a:ext cx="8799600" cy="95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GB" sz="2710"/>
              <a:t>Power Shutter motor(Window Regulator Motor)</a:t>
            </a:r>
            <a:endParaRPr b="1" sz="2710"/>
          </a:p>
          <a:p>
            <a:pPr indent="0" lvl="0" marL="7315200" rtl="0" algn="l">
              <a:lnSpc>
                <a:spcPct val="135714"/>
              </a:lnSpc>
              <a:spcBef>
                <a:spcPts val="0"/>
              </a:spcBef>
              <a:spcAft>
                <a:spcPts val="0"/>
              </a:spcAft>
              <a:buSzPts val="990"/>
              <a:buNone/>
            </a:pPr>
            <a:r>
              <a:rPr b="1" lang="en-GB" sz="1145">
                <a:highlight>
                  <a:srgbClr val="FFFFFF"/>
                </a:highlight>
                <a:latin typeface="Roboto"/>
                <a:ea typeface="Roboto"/>
                <a:cs typeface="Roboto"/>
                <a:sym typeface="Roboto"/>
              </a:rPr>
              <a:t>MR573877 </a:t>
            </a:r>
            <a:endParaRPr b="1" sz="1145">
              <a:highlight>
                <a:srgbClr val="FFFFFF"/>
              </a:highlight>
              <a:latin typeface="Roboto"/>
              <a:ea typeface="Roboto"/>
              <a:cs typeface="Roboto"/>
              <a:sym typeface="Roboto"/>
            </a:endParaRPr>
          </a:p>
          <a:p>
            <a:pPr indent="0" lvl="0" marL="0" rtl="0" algn="ctr">
              <a:lnSpc>
                <a:spcPct val="100000"/>
              </a:lnSpc>
              <a:spcBef>
                <a:spcPts val="0"/>
              </a:spcBef>
              <a:spcAft>
                <a:spcPts val="0"/>
              </a:spcAft>
              <a:buSzPts val="2700"/>
              <a:buNone/>
            </a:pPr>
            <a:r>
              <a:t/>
            </a:r>
            <a:endParaRPr b="1" sz="2500"/>
          </a:p>
        </p:txBody>
      </p:sp>
      <p:pic>
        <p:nvPicPr>
          <p:cNvPr id="446" name="Google Shape;446;p58"/>
          <p:cNvPicPr preferRelativeResize="0"/>
          <p:nvPr/>
        </p:nvPicPr>
        <p:blipFill rotWithShape="1">
          <a:blip r:embed="rId3">
            <a:alphaModFix/>
          </a:blip>
          <a:srcRect b="7784" l="5267" r="0" t="13167"/>
          <a:stretch/>
        </p:blipFill>
        <p:spPr>
          <a:xfrm>
            <a:off x="460875" y="779000"/>
            <a:ext cx="1393800" cy="1676425"/>
          </a:xfrm>
          <a:prstGeom prst="rect">
            <a:avLst/>
          </a:prstGeom>
          <a:noFill/>
          <a:ln>
            <a:noFill/>
          </a:ln>
        </p:spPr>
      </p:pic>
      <p:sp>
        <p:nvSpPr>
          <p:cNvPr id="447" name="Google Shape;447;p58"/>
          <p:cNvSpPr txBox="1"/>
          <p:nvPr/>
        </p:nvSpPr>
        <p:spPr>
          <a:xfrm>
            <a:off x="861300" y="4028000"/>
            <a:ext cx="161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48" name="Google Shape;448;p58"/>
          <p:cNvPicPr preferRelativeResize="0"/>
          <p:nvPr/>
        </p:nvPicPr>
        <p:blipFill rotWithShape="1">
          <a:blip r:embed="rId4">
            <a:alphaModFix/>
          </a:blip>
          <a:srcRect b="0" l="0" r="0" t="0"/>
          <a:stretch/>
        </p:blipFill>
        <p:spPr>
          <a:xfrm>
            <a:off x="6990925" y="1072313"/>
            <a:ext cx="1674435" cy="1295750"/>
          </a:xfrm>
          <a:prstGeom prst="rect">
            <a:avLst/>
          </a:prstGeom>
          <a:noFill/>
          <a:ln>
            <a:noFill/>
          </a:ln>
        </p:spPr>
      </p:pic>
      <p:pic>
        <p:nvPicPr>
          <p:cNvPr id="449" name="Google Shape;449;p58"/>
          <p:cNvPicPr preferRelativeResize="0"/>
          <p:nvPr/>
        </p:nvPicPr>
        <p:blipFill rotWithShape="1">
          <a:blip r:embed="rId5">
            <a:alphaModFix/>
          </a:blip>
          <a:srcRect b="0" l="0" r="0" t="0"/>
          <a:stretch/>
        </p:blipFill>
        <p:spPr>
          <a:xfrm>
            <a:off x="2276451" y="863161"/>
            <a:ext cx="1714062" cy="1714062"/>
          </a:xfrm>
          <a:prstGeom prst="rect">
            <a:avLst/>
          </a:prstGeom>
          <a:noFill/>
          <a:ln>
            <a:noFill/>
          </a:ln>
        </p:spPr>
      </p:pic>
      <p:pic>
        <p:nvPicPr>
          <p:cNvPr descr="Diagram&#10;&#10;Description automatically generated" id="450" name="Google Shape;450;p58"/>
          <p:cNvPicPr preferRelativeResize="0"/>
          <p:nvPr/>
        </p:nvPicPr>
        <p:blipFill rotWithShape="1">
          <a:blip r:embed="rId6">
            <a:alphaModFix/>
          </a:blip>
          <a:srcRect b="0" l="0" r="0" t="0"/>
          <a:stretch/>
        </p:blipFill>
        <p:spPr>
          <a:xfrm>
            <a:off x="4407657" y="1159681"/>
            <a:ext cx="2112964" cy="1295755"/>
          </a:xfrm>
          <a:prstGeom prst="rect">
            <a:avLst/>
          </a:prstGeom>
          <a:noFill/>
          <a:ln>
            <a:noFill/>
          </a:ln>
        </p:spPr>
      </p:pic>
      <p:sp>
        <p:nvSpPr>
          <p:cNvPr id="451" name="Google Shape;451;p58"/>
          <p:cNvSpPr txBox="1"/>
          <p:nvPr>
            <p:ph type="title"/>
          </p:nvPr>
        </p:nvSpPr>
        <p:spPr>
          <a:xfrm>
            <a:off x="277525" y="2595500"/>
            <a:ext cx="4906200" cy="753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GB" sz="2700"/>
              <a:t>Gear DC motor(FIT0492-B)</a:t>
            </a:r>
            <a:endParaRPr b="1" sz="2700"/>
          </a:p>
        </p:txBody>
      </p:sp>
      <p:pic>
        <p:nvPicPr>
          <p:cNvPr id="452" name="Google Shape;452;p58"/>
          <p:cNvPicPr preferRelativeResize="0"/>
          <p:nvPr/>
        </p:nvPicPr>
        <p:blipFill rotWithShape="1">
          <a:blip r:embed="rId7">
            <a:alphaModFix/>
          </a:blip>
          <a:srcRect b="0" l="0" r="0" t="0"/>
          <a:stretch/>
        </p:blipFill>
        <p:spPr>
          <a:xfrm>
            <a:off x="2250805" y="3489475"/>
            <a:ext cx="920768" cy="899658"/>
          </a:xfrm>
          <a:prstGeom prst="rect">
            <a:avLst/>
          </a:prstGeom>
          <a:noFill/>
          <a:ln>
            <a:noFill/>
          </a:ln>
        </p:spPr>
      </p:pic>
      <p:pic>
        <p:nvPicPr>
          <p:cNvPr descr="A picture containing text&#10;&#10;Description automatically generated" id="453" name="Google Shape;453;p58"/>
          <p:cNvPicPr preferRelativeResize="0"/>
          <p:nvPr/>
        </p:nvPicPr>
        <p:blipFill rotWithShape="1">
          <a:blip r:embed="rId8">
            <a:alphaModFix/>
          </a:blip>
          <a:srcRect b="0" l="4780" r="0" t="0"/>
          <a:stretch/>
        </p:blipFill>
        <p:spPr>
          <a:xfrm>
            <a:off x="3246600" y="3150975"/>
            <a:ext cx="1937125" cy="1392975"/>
          </a:xfrm>
          <a:prstGeom prst="rect">
            <a:avLst/>
          </a:prstGeom>
          <a:noFill/>
          <a:ln>
            <a:noFill/>
          </a:ln>
        </p:spPr>
      </p:pic>
      <p:sp>
        <p:nvSpPr>
          <p:cNvPr id="454" name="Google Shape;454;p58"/>
          <p:cNvSpPr/>
          <p:nvPr/>
        </p:nvSpPr>
        <p:spPr>
          <a:xfrm rot="2149619">
            <a:off x="3442716" y="3209900"/>
            <a:ext cx="290088" cy="59764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5" name="Google Shape;455;p58"/>
          <p:cNvSpPr txBox="1"/>
          <p:nvPr/>
        </p:nvSpPr>
        <p:spPr>
          <a:xfrm>
            <a:off x="5371950" y="2595500"/>
            <a:ext cx="329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chemeClr val="lt1"/>
                </a:solidFill>
                <a:latin typeface="Calibri"/>
                <a:ea typeface="Calibri"/>
                <a:cs typeface="Calibri"/>
                <a:sym typeface="Calibri"/>
              </a:rPr>
              <a:t>l293d Motor Driver</a:t>
            </a:r>
            <a:endParaRPr b="1" sz="2500">
              <a:solidFill>
                <a:schemeClr val="lt1"/>
              </a:solidFill>
              <a:latin typeface="Calibri"/>
              <a:ea typeface="Calibri"/>
              <a:cs typeface="Calibri"/>
              <a:sym typeface="Calibri"/>
            </a:endParaRPr>
          </a:p>
        </p:txBody>
      </p:sp>
      <p:pic>
        <p:nvPicPr>
          <p:cNvPr id="456" name="Google Shape;456;p58"/>
          <p:cNvPicPr preferRelativeResize="0"/>
          <p:nvPr/>
        </p:nvPicPr>
        <p:blipFill>
          <a:blip r:embed="rId9">
            <a:alphaModFix/>
          </a:blip>
          <a:stretch>
            <a:fillRect/>
          </a:stretch>
        </p:blipFill>
        <p:spPr>
          <a:xfrm>
            <a:off x="5635650" y="3150975"/>
            <a:ext cx="2167394" cy="1642900"/>
          </a:xfrm>
          <a:prstGeom prst="rect">
            <a:avLst/>
          </a:prstGeom>
          <a:noFill/>
          <a:ln>
            <a:noFill/>
          </a:ln>
        </p:spPr>
      </p:pic>
      <p:pic>
        <p:nvPicPr>
          <p:cNvPr id="457" name="Google Shape;457;p58"/>
          <p:cNvPicPr preferRelativeResize="0"/>
          <p:nvPr/>
        </p:nvPicPr>
        <p:blipFill rotWithShape="1">
          <a:blip r:embed="rId10">
            <a:alphaModFix/>
          </a:blip>
          <a:srcRect b="-9600" l="56332" r="-5215" t="9600"/>
          <a:stretch/>
        </p:blipFill>
        <p:spPr>
          <a:xfrm>
            <a:off x="658250" y="3195800"/>
            <a:ext cx="1618200" cy="167717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9"/>
          <p:cNvSpPr txBox="1"/>
          <p:nvPr>
            <p:ph type="title"/>
          </p:nvPr>
        </p:nvSpPr>
        <p:spPr>
          <a:xfrm>
            <a:off x="80000" y="269300"/>
            <a:ext cx="8799600" cy="954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92783"/>
              <a:buNone/>
            </a:pPr>
            <a:r>
              <a:rPr b="1" lang="en-GB" sz="3233"/>
              <a:t>Power Shutter motor &amp; DC motor: technique</a:t>
            </a:r>
            <a:endParaRPr sz="1494">
              <a:solidFill>
                <a:srgbClr val="222222"/>
              </a:solidFill>
              <a:highlight>
                <a:srgbClr val="FFFFFF"/>
              </a:highlight>
              <a:latin typeface="Roboto"/>
              <a:ea typeface="Roboto"/>
              <a:cs typeface="Roboto"/>
              <a:sym typeface="Roboto"/>
            </a:endParaRPr>
          </a:p>
          <a:p>
            <a:pPr indent="0" lvl="0" marL="0" rtl="0" algn="ctr">
              <a:lnSpc>
                <a:spcPct val="100000"/>
              </a:lnSpc>
              <a:spcBef>
                <a:spcPts val="0"/>
              </a:spcBef>
              <a:spcAft>
                <a:spcPts val="0"/>
              </a:spcAft>
              <a:buSzPct val="100000"/>
              <a:buNone/>
            </a:pPr>
            <a:r>
              <a:t/>
            </a:r>
            <a:endParaRPr b="1"/>
          </a:p>
        </p:txBody>
      </p:sp>
      <p:sp>
        <p:nvSpPr>
          <p:cNvPr id="463" name="Google Shape;463;p59"/>
          <p:cNvSpPr txBox="1"/>
          <p:nvPr/>
        </p:nvSpPr>
        <p:spPr>
          <a:xfrm>
            <a:off x="337750" y="1129025"/>
            <a:ext cx="85419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Nunito"/>
              <a:buChar char="●"/>
            </a:pPr>
            <a:r>
              <a:rPr lang="en-GB" sz="1500">
                <a:latin typeface="Nunito"/>
                <a:ea typeface="Nunito"/>
                <a:cs typeface="Nunito"/>
                <a:sym typeface="Nunito"/>
              </a:rPr>
              <a:t>The DC motor's primary working concept is that whenever a current carrying conductor enters the magnetic field, it is subjected to a mechanical force.</a:t>
            </a:r>
            <a:endParaRPr sz="1500">
              <a:latin typeface="Nunito"/>
              <a:ea typeface="Nunito"/>
              <a:cs typeface="Nunito"/>
              <a:sym typeface="Nunito"/>
            </a:endParaRPr>
          </a:p>
          <a:p>
            <a:pPr indent="0" lvl="0" marL="457200" rtl="0" algn="l">
              <a:spcBef>
                <a:spcPts val="0"/>
              </a:spcBef>
              <a:spcAft>
                <a:spcPts val="0"/>
              </a:spcAft>
              <a:buNone/>
            </a:pPr>
            <a:r>
              <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GB" sz="1500">
                <a:latin typeface="Nunito"/>
                <a:ea typeface="Nunito"/>
                <a:cs typeface="Nunito"/>
                <a:sym typeface="Nunito"/>
              </a:rPr>
              <a:t>The magnitude of Fleming's left-hand rule determines the force's direction.</a:t>
            </a:r>
            <a:endParaRPr sz="1500">
              <a:latin typeface="Nunito"/>
              <a:ea typeface="Nunito"/>
              <a:cs typeface="Nunito"/>
              <a:sym typeface="Nunito"/>
            </a:endParaRPr>
          </a:p>
          <a:p>
            <a:pPr indent="0" lvl="0" marL="0" rtl="0" algn="l">
              <a:spcBef>
                <a:spcPts val="0"/>
              </a:spcBef>
              <a:spcAft>
                <a:spcPts val="0"/>
              </a:spcAft>
              <a:buNone/>
            </a:pPr>
            <a:r>
              <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GB" sz="1500">
                <a:latin typeface="Nunito"/>
                <a:ea typeface="Nunito"/>
                <a:cs typeface="Nunito"/>
                <a:sym typeface="Nunito"/>
              </a:rPr>
              <a:t>If we stretch the first finger, second finger and thumb of our left hand to be perpendicular to each other, and first finger represents the direction of the magnetic field, the second finger represents the direction of the current, then the thumb represents the direction of the force of current carrying conductor.</a:t>
            </a:r>
            <a:endParaRPr sz="1500">
              <a:latin typeface="Nunito"/>
              <a:ea typeface="Nunito"/>
              <a:cs typeface="Nunito"/>
              <a:sym typeface="Nunito"/>
            </a:endParaRPr>
          </a:p>
          <a:p>
            <a:pPr indent="0" lvl="0" marL="457200" rtl="0" algn="l">
              <a:spcBef>
                <a:spcPts val="0"/>
              </a:spcBef>
              <a:spcAft>
                <a:spcPts val="0"/>
              </a:spcAft>
              <a:buNone/>
            </a:pPr>
            <a:r>
              <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GB" sz="1500">
                <a:latin typeface="Nunito"/>
                <a:ea typeface="Nunito"/>
                <a:cs typeface="Nunito"/>
                <a:sym typeface="Nunito"/>
              </a:rPr>
              <a:t>The addition of a gear head to a motor reduces the speed while increasing the torque output</a:t>
            </a:r>
            <a:endParaRPr sz="1500">
              <a:latin typeface="Nunito"/>
              <a:ea typeface="Nunito"/>
              <a:cs typeface="Nunito"/>
              <a:sym typeface="Nunito"/>
            </a:endParaRPr>
          </a:p>
        </p:txBody>
      </p:sp>
      <p:pic>
        <p:nvPicPr>
          <p:cNvPr id="464" name="Google Shape;464;p59"/>
          <p:cNvPicPr preferRelativeResize="0"/>
          <p:nvPr/>
        </p:nvPicPr>
        <p:blipFill>
          <a:blip r:embed="rId3">
            <a:alphaModFix/>
          </a:blip>
          <a:stretch>
            <a:fillRect/>
          </a:stretch>
        </p:blipFill>
        <p:spPr>
          <a:xfrm>
            <a:off x="3123000" y="3790225"/>
            <a:ext cx="2462701" cy="1076375"/>
          </a:xfrm>
          <a:prstGeom prst="rect">
            <a:avLst/>
          </a:prstGeom>
          <a:noFill/>
          <a:ln>
            <a:noFill/>
          </a:ln>
        </p:spPr>
      </p:pic>
      <p:pic>
        <p:nvPicPr>
          <p:cNvPr id="465" name="Google Shape;465;p59"/>
          <p:cNvPicPr preferRelativeResize="0"/>
          <p:nvPr/>
        </p:nvPicPr>
        <p:blipFill rotWithShape="1">
          <a:blip r:embed="rId4">
            <a:alphaModFix/>
          </a:blip>
          <a:srcRect b="0" l="0" r="0" t="-6689"/>
          <a:stretch/>
        </p:blipFill>
        <p:spPr>
          <a:xfrm>
            <a:off x="5954100" y="3669975"/>
            <a:ext cx="1544025" cy="1148375"/>
          </a:xfrm>
          <a:prstGeom prst="rect">
            <a:avLst/>
          </a:prstGeom>
          <a:noFill/>
          <a:ln>
            <a:noFill/>
          </a:ln>
        </p:spPr>
      </p:pic>
      <p:pic>
        <p:nvPicPr>
          <p:cNvPr id="466" name="Google Shape;466;p59"/>
          <p:cNvPicPr preferRelativeResize="0"/>
          <p:nvPr/>
        </p:nvPicPr>
        <p:blipFill>
          <a:blip r:embed="rId5">
            <a:alphaModFix/>
          </a:blip>
          <a:stretch>
            <a:fillRect/>
          </a:stretch>
        </p:blipFill>
        <p:spPr>
          <a:xfrm>
            <a:off x="1133825" y="3790225"/>
            <a:ext cx="1770850" cy="1076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0"/>
          <p:cNvSpPr txBox="1"/>
          <p:nvPr>
            <p:ph type="title"/>
          </p:nvPr>
        </p:nvSpPr>
        <p:spPr>
          <a:xfrm>
            <a:off x="481400" y="507850"/>
            <a:ext cx="8020200" cy="80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3222"/>
              <a:t>Power shutter motor </a:t>
            </a:r>
            <a:r>
              <a:rPr b="1" lang="en-GB" sz="2333"/>
              <a:t>(</a:t>
            </a:r>
            <a:r>
              <a:rPr b="1" lang="en-GB" sz="2161">
                <a:highlight>
                  <a:schemeClr val="dk1"/>
                </a:highlight>
                <a:latin typeface="Roboto"/>
                <a:ea typeface="Roboto"/>
                <a:cs typeface="Roboto"/>
                <a:sym typeface="Roboto"/>
              </a:rPr>
              <a:t>MR573877)</a:t>
            </a:r>
            <a:r>
              <a:rPr b="1" lang="en-GB" sz="3666"/>
              <a:t> :</a:t>
            </a:r>
            <a:r>
              <a:rPr b="1" lang="en-GB" sz="3222"/>
              <a:t>specification</a:t>
            </a:r>
            <a:r>
              <a:rPr lang="en-GB"/>
              <a:t> </a:t>
            </a:r>
            <a:endParaRPr/>
          </a:p>
        </p:txBody>
      </p:sp>
      <p:sp>
        <p:nvSpPr>
          <p:cNvPr id="472" name="Google Shape;472;p60"/>
          <p:cNvSpPr txBox="1"/>
          <p:nvPr>
            <p:ph idx="1" type="body"/>
          </p:nvPr>
        </p:nvSpPr>
        <p:spPr>
          <a:xfrm>
            <a:off x="722650" y="1102900"/>
            <a:ext cx="6678900" cy="1309500"/>
          </a:xfrm>
          <a:prstGeom prst="rect">
            <a:avLst/>
          </a:prstGeom>
        </p:spPr>
        <p:txBody>
          <a:bodyPr anchorCtr="0" anchor="t" bIns="91425" lIns="91425" spcFirstLastPara="1" rIns="91425" wrap="square" tIns="91425">
            <a:normAutofit/>
          </a:bodyPr>
          <a:lstStyle/>
          <a:p>
            <a:pPr indent="-367277" lvl="0" marL="457200" rtl="0" algn="l">
              <a:lnSpc>
                <a:spcPct val="95000"/>
              </a:lnSpc>
              <a:spcBef>
                <a:spcPts val="600"/>
              </a:spcBef>
              <a:spcAft>
                <a:spcPts val="0"/>
              </a:spcAft>
              <a:buClr>
                <a:srgbClr val="111111"/>
              </a:buClr>
              <a:buSzPts val="2184"/>
              <a:buFont typeface="Nunito"/>
              <a:buChar char="●"/>
            </a:pPr>
            <a:r>
              <a:rPr lang="en-GB" sz="2183">
                <a:solidFill>
                  <a:srgbClr val="111111"/>
                </a:solidFill>
                <a:latin typeface="Nunito"/>
                <a:ea typeface="Nunito"/>
                <a:cs typeface="Nunito"/>
                <a:sym typeface="Nunito"/>
              </a:rPr>
              <a:t>Maximum voltage:12V</a:t>
            </a:r>
            <a:endParaRPr sz="2183">
              <a:solidFill>
                <a:srgbClr val="111111"/>
              </a:solidFill>
              <a:latin typeface="Nunito"/>
              <a:ea typeface="Nunito"/>
              <a:cs typeface="Nunito"/>
              <a:sym typeface="Nunito"/>
            </a:endParaRPr>
          </a:p>
          <a:p>
            <a:pPr indent="-367277" lvl="0" marL="457200" rtl="0" algn="l">
              <a:lnSpc>
                <a:spcPct val="95000"/>
              </a:lnSpc>
              <a:spcBef>
                <a:spcPts val="0"/>
              </a:spcBef>
              <a:spcAft>
                <a:spcPts val="0"/>
              </a:spcAft>
              <a:buClr>
                <a:srgbClr val="111111"/>
              </a:buClr>
              <a:buSzPts val="2184"/>
              <a:buFont typeface="Nunito"/>
              <a:buChar char="●"/>
            </a:pPr>
            <a:r>
              <a:rPr lang="en-GB" sz="2183">
                <a:solidFill>
                  <a:srgbClr val="111111"/>
                </a:solidFill>
                <a:latin typeface="Nunito"/>
                <a:ea typeface="Nunito"/>
                <a:cs typeface="Nunito"/>
                <a:sym typeface="Nunito"/>
              </a:rPr>
              <a:t>Maximum current:15A</a:t>
            </a:r>
            <a:endParaRPr sz="2183">
              <a:solidFill>
                <a:srgbClr val="111111"/>
              </a:solidFill>
              <a:latin typeface="Nunito"/>
              <a:ea typeface="Nunito"/>
              <a:cs typeface="Nunito"/>
              <a:sym typeface="Nunito"/>
            </a:endParaRPr>
          </a:p>
          <a:p>
            <a:pPr indent="-367277" lvl="0" marL="457200" rtl="0" algn="l">
              <a:lnSpc>
                <a:spcPct val="95000"/>
              </a:lnSpc>
              <a:spcBef>
                <a:spcPts val="0"/>
              </a:spcBef>
              <a:spcAft>
                <a:spcPts val="0"/>
              </a:spcAft>
              <a:buClr>
                <a:srgbClr val="111111"/>
              </a:buClr>
              <a:buSzPts val="2184"/>
              <a:buFont typeface="Nunito"/>
              <a:buChar char="●"/>
            </a:pPr>
            <a:r>
              <a:rPr lang="en-GB" sz="2183">
                <a:solidFill>
                  <a:srgbClr val="111111"/>
                </a:solidFill>
                <a:latin typeface="Nunito"/>
                <a:ea typeface="Nunito"/>
                <a:cs typeface="Nunito"/>
                <a:sym typeface="Nunito"/>
              </a:rPr>
              <a:t>Rated Torque:13Nm</a:t>
            </a:r>
            <a:endParaRPr>
              <a:latin typeface="Nunito"/>
              <a:ea typeface="Nunito"/>
              <a:cs typeface="Nunito"/>
              <a:sym typeface="Nunito"/>
            </a:endParaRPr>
          </a:p>
        </p:txBody>
      </p:sp>
      <p:sp>
        <p:nvSpPr>
          <p:cNvPr id="473" name="Google Shape;473;p60"/>
          <p:cNvSpPr txBox="1"/>
          <p:nvPr>
            <p:ph type="title"/>
          </p:nvPr>
        </p:nvSpPr>
        <p:spPr>
          <a:xfrm>
            <a:off x="481400" y="2169450"/>
            <a:ext cx="6302700" cy="80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Dc motor </a:t>
            </a:r>
            <a:r>
              <a:rPr b="1" lang="en-GB"/>
              <a:t>(FIT0492-B): </a:t>
            </a:r>
            <a:r>
              <a:rPr b="1" lang="en-GB"/>
              <a:t>specification</a:t>
            </a:r>
            <a:r>
              <a:rPr lang="en-GB"/>
              <a:t> </a:t>
            </a:r>
            <a:endParaRPr/>
          </a:p>
        </p:txBody>
      </p:sp>
      <p:sp>
        <p:nvSpPr>
          <p:cNvPr id="474" name="Google Shape;474;p60"/>
          <p:cNvSpPr txBox="1"/>
          <p:nvPr>
            <p:ph idx="1" type="body"/>
          </p:nvPr>
        </p:nvSpPr>
        <p:spPr>
          <a:xfrm>
            <a:off x="770900" y="2670104"/>
            <a:ext cx="3883200" cy="1701300"/>
          </a:xfrm>
          <a:prstGeom prst="rect">
            <a:avLst/>
          </a:prstGeom>
          <a:noFill/>
          <a:ln>
            <a:noFill/>
          </a:ln>
        </p:spPr>
        <p:txBody>
          <a:bodyPr anchorCtr="0" anchor="t" bIns="91425" lIns="91425" spcFirstLastPara="1" rIns="91425" wrap="square" tIns="91425">
            <a:noAutofit/>
          </a:bodyPr>
          <a:lstStyle/>
          <a:p>
            <a:pPr indent="-342582" lvl="0" marL="457200" rtl="0" algn="l">
              <a:lnSpc>
                <a:spcPct val="95000"/>
              </a:lnSpc>
              <a:spcBef>
                <a:spcPts val="600"/>
              </a:spcBef>
              <a:spcAft>
                <a:spcPts val="0"/>
              </a:spcAft>
              <a:buClr>
                <a:srgbClr val="111111"/>
              </a:buClr>
              <a:buSzPts val="1795"/>
              <a:buFont typeface="Nunito"/>
              <a:buChar char="●"/>
            </a:pPr>
            <a:r>
              <a:rPr lang="en-GB" sz="1795">
                <a:solidFill>
                  <a:srgbClr val="111111"/>
                </a:solidFill>
                <a:latin typeface="Nunito"/>
                <a:ea typeface="Nunito"/>
                <a:cs typeface="Nunito"/>
                <a:sym typeface="Nunito"/>
              </a:rPr>
              <a:t>Maximum voltage:12V</a:t>
            </a:r>
            <a:endParaRPr sz="1795">
              <a:solidFill>
                <a:srgbClr val="111111"/>
              </a:solidFill>
              <a:latin typeface="Nunito"/>
              <a:ea typeface="Nunito"/>
              <a:cs typeface="Nunito"/>
              <a:sym typeface="Nunito"/>
            </a:endParaRPr>
          </a:p>
          <a:p>
            <a:pPr indent="-342582" lvl="0" marL="457200" rtl="0" algn="l">
              <a:lnSpc>
                <a:spcPct val="95000"/>
              </a:lnSpc>
              <a:spcBef>
                <a:spcPts val="0"/>
              </a:spcBef>
              <a:spcAft>
                <a:spcPts val="0"/>
              </a:spcAft>
              <a:buClr>
                <a:srgbClr val="111111"/>
              </a:buClr>
              <a:buSzPts val="1795"/>
              <a:buFont typeface="Nunito"/>
              <a:buChar char="●"/>
            </a:pPr>
            <a:r>
              <a:rPr lang="en-GB" sz="1795">
                <a:solidFill>
                  <a:srgbClr val="111111"/>
                </a:solidFill>
                <a:latin typeface="Nunito"/>
                <a:ea typeface="Nunito"/>
                <a:cs typeface="Nunito"/>
                <a:sym typeface="Nunito"/>
              </a:rPr>
              <a:t>Maximum current:1.1A</a:t>
            </a:r>
            <a:endParaRPr sz="1795">
              <a:solidFill>
                <a:srgbClr val="111111"/>
              </a:solidFill>
              <a:latin typeface="Nunito"/>
              <a:ea typeface="Nunito"/>
              <a:cs typeface="Nunito"/>
              <a:sym typeface="Nunito"/>
            </a:endParaRPr>
          </a:p>
          <a:p>
            <a:pPr indent="-342582" lvl="0" marL="457200" rtl="0" algn="l">
              <a:lnSpc>
                <a:spcPct val="95000"/>
              </a:lnSpc>
              <a:spcBef>
                <a:spcPts val="0"/>
              </a:spcBef>
              <a:spcAft>
                <a:spcPts val="0"/>
              </a:spcAft>
              <a:buClr>
                <a:srgbClr val="111111"/>
              </a:buClr>
              <a:buSzPts val="1795"/>
              <a:buFont typeface="Nunito"/>
              <a:buChar char="●"/>
            </a:pPr>
            <a:r>
              <a:rPr lang="en-GB" sz="1795">
                <a:solidFill>
                  <a:srgbClr val="111111"/>
                </a:solidFill>
                <a:latin typeface="Nunito"/>
                <a:ea typeface="Nunito"/>
                <a:cs typeface="Nunito"/>
                <a:sym typeface="Nunito"/>
              </a:rPr>
              <a:t>Rated Torque: 4.5 kg.cm</a:t>
            </a:r>
            <a:endParaRPr sz="1795">
              <a:solidFill>
                <a:srgbClr val="111111"/>
              </a:solidFill>
              <a:latin typeface="Nunito"/>
              <a:ea typeface="Nunito"/>
              <a:cs typeface="Nunito"/>
              <a:sym typeface="Nunito"/>
            </a:endParaRPr>
          </a:p>
          <a:p>
            <a:pPr indent="0" lvl="0" marL="0" rtl="0" algn="l">
              <a:lnSpc>
                <a:spcPct val="95000"/>
              </a:lnSpc>
              <a:spcBef>
                <a:spcPts val="1200"/>
              </a:spcBef>
              <a:spcAft>
                <a:spcPts val="0"/>
              </a:spcAft>
              <a:buSzPts val="1185"/>
              <a:buNone/>
            </a:pPr>
            <a:r>
              <a:rPr lang="en-GB" sz="1252">
                <a:solidFill>
                  <a:srgbClr val="000000"/>
                </a:solidFill>
                <a:latin typeface="Nunito"/>
                <a:ea typeface="Nunito"/>
                <a:cs typeface="Nunito"/>
                <a:sym typeface="Nunito"/>
              </a:rPr>
              <a:t> </a:t>
            </a:r>
            <a:r>
              <a:rPr lang="en-GB" sz="1802">
                <a:solidFill>
                  <a:srgbClr val="111111"/>
                </a:solidFill>
                <a:latin typeface="Nunito"/>
                <a:ea typeface="Nunito"/>
                <a:cs typeface="Nunito"/>
                <a:sym typeface="Nunito"/>
              </a:rPr>
              <a:t>Link to refer Speciation:</a:t>
            </a:r>
            <a:endParaRPr sz="1802">
              <a:solidFill>
                <a:srgbClr val="111111"/>
              </a:solidFill>
              <a:latin typeface="Nunito"/>
              <a:ea typeface="Nunito"/>
              <a:cs typeface="Nunito"/>
              <a:sym typeface="Nunito"/>
            </a:endParaRPr>
          </a:p>
          <a:p>
            <a:pPr indent="0" lvl="0" marL="0" rtl="0" algn="l">
              <a:lnSpc>
                <a:spcPct val="95000"/>
              </a:lnSpc>
              <a:spcBef>
                <a:spcPts val="1200"/>
              </a:spcBef>
              <a:spcAft>
                <a:spcPts val="0"/>
              </a:spcAft>
              <a:buSzPts val="1185"/>
              <a:buNone/>
            </a:pPr>
            <a:r>
              <a:rPr lang="en-GB" sz="1485" u="sng">
                <a:solidFill>
                  <a:schemeClr val="hlink"/>
                </a:solidFill>
                <a:hlinkClick r:id="rId3"/>
              </a:rPr>
              <a:t>Amazon.com: Greartisan DC 12V 100RPM Gear Motor High Torque Electric Micro Speed Reduction Geared Motor Centric Output Shaft 37mm Diameter Gearbox : Automotive</a:t>
            </a:r>
            <a:endParaRPr sz="1802">
              <a:solidFill>
                <a:srgbClr val="111111"/>
              </a:solidFill>
            </a:endParaRPr>
          </a:p>
          <a:p>
            <a:pPr indent="0" lvl="0" marL="0" rtl="0" algn="l">
              <a:lnSpc>
                <a:spcPct val="95000"/>
              </a:lnSpc>
              <a:spcBef>
                <a:spcPts val="1200"/>
              </a:spcBef>
              <a:spcAft>
                <a:spcPts val="1200"/>
              </a:spcAft>
              <a:buSzPts val="1185"/>
              <a:buNone/>
            </a:pPr>
            <a:r>
              <a:t/>
            </a:r>
            <a:endParaRPr sz="1407"/>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1"/>
          <p:cNvSpPr txBox="1"/>
          <p:nvPr>
            <p:ph type="title"/>
          </p:nvPr>
        </p:nvSpPr>
        <p:spPr>
          <a:xfrm>
            <a:off x="92100" y="240350"/>
            <a:ext cx="9051900" cy="6378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92783"/>
              <a:buNone/>
            </a:pPr>
            <a:r>
              <a:rPr b="1" lang="en-GB" sz="3233"/>
              <a:t>Power Shutter motor &amp; DC motor:</a:t>
            </a:r>
            <a:r>
              <a:rPr b="1" lang="en-GB" sz="3233"/>
              <a:t> Circuit </a:t>
            </a:r>
            <a:r>
              <a:rPr b="1" lang="en-GB" sz="3233"/>
              <a:t>Diagram</a:t>
            </a:r>
            <a:endParaRPr sz="1494">
              <a:solidFill>
                <a:srgbClr val="222222"/>
              </a:solidFill>
              <a:highlight>
                <a:srgbClr val="FFFFFF"/>
              </a:highlight>
              <a:latin typeface="Roboto"/>
              <a:ea typeface="Roboto"/>
              <a:cs typeface="Roboto"/>
              <a:sym typeface="Roboto"/>
            </a:endParaRPr>
          </a:p>
          <a:p>
            <a:pPr indent="0" lvl="0" marL="0" rtl="0" algn="ctr">
              <a:lnSpc>
                <a:spcPct val="100000"/>
              </a:lnSpc>
              <a:spcBef>
                <a:spcPts val="0"/>
              </a:spcBef>
              <a:spcAft>
                <a:spcPts val="0"/>
              </a:spcAft>
              <a:buSzPct val="100000"/>
              <a:buNone/>
            </a:pPr>
            <a:r>
              <a:t/>
            </a:r>
            <a:endParaRPr b="1"/>
          </a:p>
        </p:txBody>
      </p:sp>
      <p:pic>
        <p:nvPicPr>
          <p:cNvPr id="480" name="Google Shape;480;p61"/>
          <p:cNvPicPr preferRelativeResize="0"/>
          <p:nvPr/>
        </p:nvPicPr>
        <p:blipFill rotWithShape="1">
          <a:blip r:embed="rId3">
            <a:alphaModFix/>
          </a:blip>
          <a:srcRect b="6429" l="57804" r="14877" t="33089"/>
          <a:stretch/>
        </p:blipFill>
        <p:spPr>
          <a:xfrm>
            <a:off x="2232000" y="810625"/>
            <a:ext cx="4243225" cy="4043400"/>
          </a:xfrm>
          <a:prstGeom prst="rect">
            <a:avLst/>
          </a:prstGeom>
          <a:noFill/>
          <a:ln>
            <a:noFill/>
          </a:ln>
        </p:spPr>
      </p:pic>
      <p:sp>
        <p:nvSpPr>
          <p:cNvPr id="481" name="Google Shape;481;p61"/>
          <p:cNvSpPr txBox="1"/>
          <p:nvPr/>
        </p:nvSpPr>
        <p:spPr>
          <a:xfrm>
            <a:off x="4176425" y="3666325"/>
            <a:ext cx="1073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Calibri"/>
                <a:ea typeface="Calibri"/>
                <a:cs typeface="Calibri"/>
                <a:sym typeface="Calibri"/>
              </a:rPr>
              <a:t>L293d Motor Drive</a:t>
            </a:r>
            <a:endParaRPr sz="600">
              <a:latin typeface="Calibri"/>
              <a:ea typeface="Calibri"/>
              <a:cs typeface="Calibri"/>
              <a:sym typeface="Calibri"/>
            </a:endParaRPr>
          </a:p>
        </p:txBody>
      </p:sp>
      <p:sp>
        <p:nvSpPr>
          <p:cNvPr id="482" name="Google Shape;482;p61"/>
          <p:cNvSpPr txBox="1"/>
          <p:nvPr/>
        </p:nvSpPr>
        <p:spPr>
          <a:xfrm>
            <a:off x="5327775" y="3829350"/>
            <a:ext cx="1073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Calibri"/>
                <a:ea typeface="Calibri"/>
                <a:cs typeface="Calibri"/>
                <a:sym typeface="Calibri"/>
              </a:rPr>
              <a:t>Foot rest moving motor</a:t>
            </a:r>
            <a:endParaRPr sz="600">
              <a:latin typeface="Calibri"/>
              <a:ea typeface="Calibri"/>
              <a:cs typeface="Calibri"/>
              <a:sym typeface="Calibri"/>
            </a:endParaRPr>
          </a:p>
        </p:txBody>
      </p:sp>
      <p:sp>
        <p:nvSpPr>
          <p:cNvPr id="483" name="Google Shape;483;p61"/>
          <p:cNvSpPr txBox="1"/>
          <p:nvPr/>
        </p:nvSpPr>
        <p:spPr>
          <a:xfrm>
            <a:off x="5586450" y="3120950"/>
            <a:ext cx="1073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Calibri"/>
                <a:ea typeface="Calibri"/>
                <a:cs typeface="Calibri"/>
                <a:sym typeface="Calibri"/>
              </a:rPr>
              <a:t>Foot massaging  motor</a:t>
            </a:r>
            <a:endParaRPr sz="6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234075" y="27272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GB"/>
              <a:t>Project Aim &amp; Objectives</a:t>
            </a:r>
            <a:endParaRPr/>
          </a:p>
        </p:txBody>
      </p:sp>
      <p:sp>
        <p:nvSpPr>
          <p:cNvPr id="158" name="Google Shape;158;p17"/>
          <p:cNvSpPr txBox="1"/>
          <p:nvPr>
            <p:ph idx="1" type="body"/>
          </p:nvPr>
        </p:nvSpPr>
        <p:spPr>
          <a:xfrm>
            <a:off x="733825" y="886050"/>
            <a:ext cx="7505700" cy="41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GB" sz="1800">
                <a:solidFill>
                  <a:schemeClr val="lt1"/>
                </a:solidFill>
              </a:rPr>
              <a:t>Aim:</a:t>
            </a:r>
            <a:endParaRPr b="1" sz="1800">
              <a:solidFill>
                <a:schemeClr val="lt1"/>
              </a:solidFill>
            </a:endParaRPr>
          </a:p>
          <a:p>
            <a:pPr indent="0" lvl="0" marL="0" rtl="0" algn="l">
              <a:lnSpc>
                <a:spcPct val="115000"/>
              </a:lnSpc>
              <a:spcBef>
                <a:spcPts val="1200"/>
              </a:spcBef>
              <a:spcAft>
                <a:spcPts val="0"/>
              </a:spcAft>
              <a:buSzPts val="1300"/>
              <a:buNone/>
            </a:pPr>
            <a:r>
              <a:rPr lang="en-GB" sz="2000">
                <a:solidFill>
                  <a:srgbClr val="111111"/>
                </a:solidFill>
              </a:rPr>
              <a:t> </a:t>
            </a:r>
            <a:r>
              <a:rPr b="1" lang="en-GB" sz="2000">
                <a:solidFill>
                  <a:srgbClr val="111111"/>
                </a:solidFill>
                <a:latin typeface="Nunito"/>
                <a:ea typeface="Nunito"/>
                <a:cs typeface="Nunito"/>
                <a:sym typeface="Nunito"/>
              </a:rPr>
              <a:t>Build a Multifunctional Massaging Chair that functions automatically.</a:t>
            </a:r>
            <a:endParaRPr b="1" sz="2000">
              <a:solidFill>
                <a:srgbClr val="111111"/>
              </a:solidFill>
              <a:latin typeface="Nunito"/>
              <a:ea typeface="Nunito"/>
              <a:cs typeface="Nunito"/>
              <a:sym typeface="Nunito"/>
            </a:endParaRPr>
          </a:p>
          <a:p>
            <a:pPr indent="0" lvl="0" marL="0" rtl="0" algn="l">
              <a:lnSpc>
                <a:spcPct val="115000"/>
              </a:lnSpc>
              <a:spcBef>
                <a:spcPts val="1200"/>
              </a:spcBef>
              <a:spcAft>
                <a:spcPts val="0"/>
              </a:spcAft>
              <a:buSzPts val="1300"/>
              <a:buNone/>
            </a:pPr>
            <a:r>
              <a:rPr b="1" lang="en-GB" sz="1800">
                <a:solidFill>
                  <a:schemeClr val="lt1"/>
                </a:solidFill>
                <a:latin typeface="Nunito"/>
                <a:ea typeface="Nunito"/>
                <a:cs typeface="Nunito"/>
                <a:sym typeface="Nunito"/>
              </a:rPr>
              <a:t>Objective:</a:t>
            </a:r>
            <a:endParaRPr b="1" sz="1800">
              <a:solidFill>
                <a:schemeClr val="lt1"/>
              </a:solidFill>
              <a:latin typeface="Nunito"/>
              <a:ea typeface="Nunito"/>
              <a:cs typeface="Nunito"/>
              <a:sym typeface="Nunito"/>
            </a:endParaRPr>
          </a:p>
          <a:p>
            <a:pPr indent="-355600" lvl="0" marL="457200" rtl="0" algn="l">
              <a:lnSpc>
                <a:spcPct val="115000"/>
              </a:lnSpc>
              <a:spcBef>
                <a:spcPts val="1200"/>
              </a:spcBef>
              <a:spcAft>
                <a:spcPts val="0"/>
              </a:spcAft>
              <a:buClr>
                <a:srgbClr val="111111"/>
              </a:buClr>
              <a:buSzPts val="2000"/>
              <a:buFont typeface="Nunito"/>
              <a:buChar char="●"/>
            </a:pPr>
            <a:r>
              <a:rPr lang="en-GB" sz="2000">
                <a:solidFill>
                  <a:srgbClr val="111111"/>
                </a:solidFill>
                <a:latin typeface="Nunito"/>
                <a:ea typeface="Nunito"/>
                <a:cs typeface="Nunito"/>
                <a:sym typeface="Nunito"/>
              </a:rPr>
              <a:t>Cool or heat the chair according to the user's necessity.</a:t>
            </a:r>
            <a:endParaRPr sz="2000">
              <a:solidFill>
                <a:srgbClr val="111111"/>
              </a:solidFill>
              <a:latin typeface="Nunito"/>
              <a:ea typeface="Nunito"/>
              <a:cs typeface="Nunito"/>
              <a:sym typeface="Nunito"/>
            </a:endParaRPr>
          </a:p>
          <a:p>
            <a:pPr indent="-355600" lvl="0" marL="457200" rtl="0" algn="l">
              <a:lnSpc>
                <a:spcPct val="115000"/>
              </a:lnSpc>
              <a:spcBef>
                <a:spcPts val="0"/>
              </a:spcBef>
              <a:spcAft>
                <a:spcPts val="0"/>
              </a:spcAft>
              <a:buClr>
                <a:srgbClr val="111111"/>
              </a:buClr>
              <a:buSzPts val="2000"/>
              <a:buFont typeface="Nunito"/>
              <a:buChar char="●"/>
            </a:pPr>
            <a:r>
              <a:rPr lang="en-GB" sz="2000">
                <a:solidFill>
                  <a:srgbClr val="111111"/>
                </a:solidFill>
                <a:latin typeface="Nunito"/>
                <a:ea typeface="Nunito"/>
                <a:cs typeface="Nunito"/>
                <a:sym typeface="Nunito"/>
              </a:rPr>
              <a:t>Massage the user according to his preferences( back/ foot). </a:t>
            </a:r>
            <a:endParaRPr sz="2000">
              <a:solidFill>
                <a:srgbClr val="111111"/>
              </a:solidFill>
              <a:latin typeface="Nunito"/>
              <a:ea typeface="Nunito"/>
              <a:cs typeface="Nunito"/>
              <a:sym typeface="Nunito"/>
            </a:endParaRPr>
          </a:p>
          <a:p>
            <a:pPr indent="-355600" lvl="0" marL="457200" rtl="0" algn="l">
              <a:lnSpc>
                <a:spcPct val="115000"/>
              </a:lnSpc>
              <a:spcBef>
                <a:spcPts val="0"/>
              </a:spcBef>
              <a:spcAft>
                <a:spcPts val="0"/>
              </a:spcAft>
              <a:buClr>
                <a:srgbClr val="111111"/>
              </a:buClr>
              <a:buSzPts val="2000"/>
              <a:buFont typeface="Nunito"/>
              <a:buChar char="●"/>
            </a:pPr>
            <a:r>
              <a:rPr lang="en-GB" sz="2000">
                <a:solidFill>
                  <a:srgbClr val="111111"/>
                </a:solidFill>
                <a:latin typeface="Nunito"/>
                <a:ea typeface="Nunito"/>
                <a:cs typeface="Nunito"/>
                <a:sym typeface="Nunito"/>
              </a:rPr>
              <a:t>Give Lumbar support to the user when the user isn't  comfortable with the chair.</a:t>
            </a:r>
            <a:endParaRPr sz="2000">
              <a:solidFill>
                <a:srgbClr val="111111"/>
              </a:solidFill>
              <a:latin typeface="Nunito"/>
              <a:ea typeface="Nunito"/>
              <a:cs typeface="Nunito"/>
              <a:sym typeface="Nunito"/>
            </a:endParaRPr>
          </a:p>
          <a:p>
            <a:pPr indent="-355600" lvl="0" marL="457200" rtl="0" algn="l">
              <a:lnSpc>
                <a:spcPct val="115000"/>
              </a:lnSpc>
              <a:spcBef>
                <a:spcPts val="0"/>
              </a:spcBef>
              <a:spcAft>
                <a:spcPts val="0"/>
              </a:spcAft>
              <a:buClr>
                <a:srgbClr val="111111"/>
              </a:buClr>
              <a:buSzPts val="2000"/>
              <a:buFont typeface="Nunito"/>
              <a:buChar char="●"/>
            </a:pPr>
            <a:r>
              <a:rPr lang="en-GB" sz="2000">
                <a:solidFill>
                  <a:srgbClr val="111111"/>
                </a:solidFill>
                <a:latin typeface="Nunito"/>
                <a:ea typeface="Nunito"/>
                <a:cs typeface="Nunito"/>
                <a:sym typeface="Nunito"/>
              </a:rPr>
              <a:t>Make an automated footrest for the user .</a:t>
            </a:r>
            <a:endParaRPr sz="2000">
              <a:solidFill>
                <a:srgbClr val="111111"/>
              </a:solidFill>
              <a:latin typeface="Nunito"/>
              <a:ea typeface="Nunito"/>
              <a:cs typeface="Nunito"/>
              <a:sym typeface="Nunito"/>
            </a:endParaRPr>
          </a:p>
          <a:p>
            <a:pPr indent="0" lvl="0" marL="0" rtl="0" algn="l">
              <a:lnSpc>
                <a:spcPct val="115000"/>
              </a:lnSpc>
              <a:spcBef>
                <a:spcPts val="1200"/>
              </a:spcBef>
              <a:spcAft>
                <a:spcPts val="1200"/>
              </a:spcAft>
              <a:buSzPts val="1300"/>
              <a:buNone/>
            </a:pPr>
            <a:r>
              <a:rPr lang="en-GB" sz="2000">
                <a:solidFill>
                  <a:srgbClr val="111111"/>
                </a:solidFill>
              </a:rPr>
              <a:t>       </a:t>
            </a:r>
            <a:endParaRPr sz="2000">
              <a:solidFill>
                <a:srgbClr val="11111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2"/>
          <p:cNvSpPr txBox="1"/>
          <p:nvPr>
            <p:ph type="title"/>
          </p:nvPr>
        </p:nvSpPr>
        <p:spPr>
          <a:xfrm>
            <a:off x="-141950" y="269300"/>
            <a:ext cx="8799600" cy="6378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92783"/>
              <a:buNone/>
            </a:pPr>
            <a:r>
              <a:rPr b="1" lang="en-GB" sz="3233"/>
              <a:t>Power Shutter motor &amp; DC</a:t>
            </a:r>
            <a:r>
              <a:rPr b="1" lang="en-GB" sz="3233"/>
              <a:t> motor: PCB layout</a:t>
            </a:r>
            <a:endParaRPr sz="1494">
              <a:solidFill>
                <a:srgbClr val="222222"/>
              </a:solidFill>
              <a:highlight>
                <a:srgbClr val="FFFFFF"/>
              </a:highlight>
              <a:latin typeface="Roboto"/>
              <a:ea typeface="Roboto"/>
              <a:cs typeface="Roboto"/>
              <a:sym typeface="Roboto"/>
            </a:endParaRPr>
          </a:p>
          <a:p>
            <a:pPr indent="0" lvl="0" marL="0" rtl="0" algn="ctr">
              <a:lnSpc>
                <a:spcPct val="100000"/>
              </a:lnSpc>
              <a:spcBef>
                <a:spcPts val="0"/>
              </a:spcBef>
              <a:spcAft>
                <a:spcPts val="0"/>
              </a:spcAft>
              <a:buSzPct val="100000"/>
              <a:buNone/>
            </a:pPr>
            <a:r>
              <a:t/>
            </a:r>
            <a:endParaRPr b="1"/>
          </a:p>
        </p:txBody>
      </p:sp>
      <p:pic>
        <p:nvPicPr>
          <p:cNvPr id="489" name="Google Shape;489;p62"/>
          <p:cNvPicPr preferRelativeResize="0"/>
          <p:nvPr/>
        </p:nvPicPr>
        <p:blipFill>
          <a:blip r:embed="rId3">
            <a:alphaModFix/>
          </a:blip>
          <a:stretch>
            <a:fillRect/>
          </a:stretch>
        </p:blipFill>
        <p:spPr>
          <a:xfrm>
            <a:off x="1349000" y="965000"/>
            <a:ext cx="5567825" cy="3707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3"/>
          <p:cNvSpPr txBox="1"/>
          <p:nvPr>
            <p:ph type="title"/>
          </p:nvPr>
        </p:nvSpPr>
        <p:spPr>
          <a:xfrm>
            <a:off x="442800" y="208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Power supply &amp; Battery p</a:t>
            </a:r>
            <a:r>
              <a:rPr b="1" lang="en-GB"/>
              <a:t>ack: Technique</a:t>
            </a:r>
            <a:endParaRPr b="1"/>
          </a:p>
        </p:txBody>
      </p:sp>
      <p:sp>
        <p:nvSpPr>
          <p:cNvPr id="495" name="Google Shape;495;p63"/>
          <p:cNvSpPr txBox="1"/>
          <p:nvPr>
            <p:ph idx="1" type="body"/>
          </p:nvPr>
        </p:nvSpPr>
        <p:spPr>
          <a:xfrm>
            <a:off x="375250" y="836100"/>
            <a:ext cx="8356500" cy="40626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Clr>
                <a:srgbClr val="000000"/>
              </a:buClr>
              <a:buSzPts val="1400"/>
              <a:buFont typeface="Nunito"/>
              <a:buChar char="●"/>
            </a:pPr>
            <a:r>
              <a:rPr lang="en-GB" sz="1400">
                <a:solidFill>
                  <a:srgbClr val="000000"/>
                </a:solidFill>
                <a:latin typeface="Nunito"/>
                <a:ea typeface="Nunito"/>
                <a:cs typeface="Nunito"/>
                <a:sym typeface="Nunito"/>
              </a:rPr>
              <a:t>Power supply unit consists of a step-down transformer, bridge rectifier, regulator IC L7812, regulator IC L7805, capacitor of 1000µF and resistors 30Ω,100Ω &amp; 1KΩ and two LEDs  and 14.8 V battery pack.  </a:t>
            </a:r>
            <a:endParaRPr sz="1400">
              <a:solidFill>
                <a:srgbClr val="000000"/>
              </a:solidFill>
              <a:latin typeface="Nunito"/>
              <a:ea typeface="Nunito"/>
              <a:cs typeface="Nunito"/>
              <a:sym typeface="Nunito"/>
            </a:endParaRPr>
          </a:p>
          <a:p>
            <a:pPr indent="0" lvl="0" marL="0" rtl="0" algn="l">
              <a:spcBef>
                <a:spcPts val="0"/>
              </a:spcBef>
              <a:spcAft>
                <a:spcPts val="0"/>
              </a:spcAft>
              <a:buNone/>
            </a:pPr>
            <a:r>
              <a:rPr lang="en-GB" sz="1400">
                <a:solidFill>
                  <a:srgbClr val="000000"/>
                </a:solidFill>
                <a:latin typeface="Nunito"/>
                <a:ea typeface="Nunito"/>
                <a:cs typeface="Nunito"/>
                <a:sym typeface="Nunito"/>
              </a:rPr>
              <a:t> </a:t>
            </a:r>
            <a:endParaRPr sz="1400">
              <a:solidFill>
                <a:srgbClr val="000000"/>
              </a:solidFill>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n-GB" sz="1400">
                <a:solidFill>
                  <a:srgbClr val="000000"/>
                </a:solidFill>
                <a:latin typeface="Nunito"/>
                <a:ea typeface="Nunito"/>
                <a:cs typeface="Nunito"/>
                <a:sym typeface="Nunito"/>
              </a:rPr>
              <a:t>First the transformer steps down the input signal of 230V AC to 18V AC signal. In this step principle of electromagnetic induction is used.</a:t>
            </a:r>
            <a:endParaRPr sz="1400">
              <a:solidFill>
                <a:srgbClr val="000000"/>
              </a:solidFill>
              <a:latin typeface="Nunito"/>
              <a:ea typeface="Nunito"/>
              <a:cs typeface="Nunito"/>
              <a:sym typeface="Nunito"/>
            </a:endParaRPr>
          </a:p>
          <a:p>
            <a:pPr indent="0" lvl="0" marL="457200" rtl="0" algn="l">
              <a:spcBef>
                <a:spcPts val="0"/>
              </a:spcBef>
              <a:spcAft>
                <a:spcPts val="0"/>
              </a:spcAft>
              <a:buNone/>
            </a:pPr>
            <a:r>
              <a:t/>
            </a:r>
            <a:endParaRPr sz="1400">
              <a:solidFill>
                <a:srgbClr val="000000"/>
              </a:solidFill>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n-GB" sz="1400">
                <a:solidFill>
                  <a:srgbClr val="000000"/>
                </a:solidFill>
                <a:latin typeface="Nunito"/>
                <a:ea typeface="Nunito"/>
                <a:cs typeface="Nunito"/>
                <a:sym typeface="Nunito"/>
              </a:rPr>
              <a:t>First the rectifier circuit (which consists of 1N4007 diodes)  converts the bidirectional AC signal into a unidirectional DC signal by eliminating the one side of the AC signal.</a:t>
            </a:r>
            <a:endParaRPr sz="1400">
              <a:solidFill>
                <a:srgbClr val="000000"/>
              </a:solidFill>
              <a:latin typeface="Nunito"/>
              <a:ea typeface="Nunito"/>
              <a:cs typeface="Nunito"/>
              <a:sym typeface="Nunito"/>
            </a:endParaRPr>
          </a:p>
          <a:p>
            <a:pPr indent="0" lvl="0" marL="457200" rtl="0" algn="l">
              <a:spcBef>
                <a:spcPts val="0"/>
              </a:spcBef>
              <a:spcAft>
                <a:spcPts val="0"/>
              </a:spcAft>
              <a:buNone/>
            </a:pPr>
            <a:r>
              <a:t/>
            </a:r>
            <a:endParaRPr sz="1400">
              <a:solidFill>
                <a:srgbClr val="000000"/>
              </a:solidFill>
              <a:latin typeface="Nunito"/>
              <a:ea typeface="Nunito"/>
              <a:cs typeface="Nunito"/>
              <a:sym typeface="Nunito"/>
            </a:endParaRPr>
          </a:p>
          <a:p>
            <a:pPr indent="-317500" lvl="0" marL="457200" rtl="0" algn="l">
              <a:spcBef>
                <a:spcPts val="0"/>
              </a:spcBef>
              <a:spcAft>
                <a:spcPts val="0"/>
              </a:spcAft>
              <a:buClr>
                <a:srgbClr val="000000"/>
              </a:buClr>
              <a:buSzPts val="1400"/>
              <a:buFont typeface="Arial"/>
              <a:buChar char="●"/>
            </a:pPr>
            <a:r>
              <a:rPr lang="en-GB" sz="1400">
                <a:solidFill>
                  <a:srgbClr val="000000"/>
                </a:solidFill>
                <a:latin typeface="Nunito"/>
                <a:ea typeface="Nunito"/>
                <a:cs typeface="Nunito"/>
                <a:sym typeface="Nunito"/>
              </a:rPr>
              <a:t>After rectification the DC signal consists of AC ripples and voltage fluctuations are fed into capacitor C5 which </a:t>
            </a:r>
            <a:r>
              <a:rPr b="1" lang="en-GB" sz="1400">
                <a:solidFill>
                  <a:srgbClr val="111111"/>
                </a:solidFill>
                <a:latin typeface="Nunito"/>
                <a:ea typeface="Nunito"/>
                <a:cs typeface="Nunito"/>
                <a:sym typeface="Nunito"/>
              </a:rPr>
              <a:t>removes most of the AC ripples from the signal and smooth current</a:t>
            </a:r>
            <a:r>
              <a:rPr lang="en-GB" sz="1400">
                <a:solidFill>
                  <a:srgbClr val="000000"/>
                </a:solidFill>
                <a:latin typeface="Nunito"/>
                <a:ea typeface="Nunito"/>
                <a:cs typeface="Nunito"/>
                <a:sym typeface="Nunito"/>
              </a:rPr>
              <a:t>.</a:t>
            </a:r>
            <a:endParaRPr sz="1400">
              <a:solidFill>
                <a:srgbClr val="000000"/>
              </a:solidFill>
              <a:latin typeface="Nunito"/>
              <a:ea typeface="Nunito"/>
              <a:cs typeface="Nunito"/>
              <a:sym typeface="Nunito"/>
            </a:endParaRPr>
          </a:p>
          <a:p>
            <a:pPr indent="0" lvl="0" marL="457200" rtl="0" algn="l">
              <a:spcBef>
                <a:spcPts val="0"/>
              </a:spcBef>
              <a:spcAft>
                <a:spcPts val="0"/>
              </a:spcAft>
              <a:buNone/>
            </a:pPr>
            <a:r>
              <a:t/>
            </a:r>
            <a:endParaRPr sz="1400">
              <a:solidFill>
                <a:srgbClr val="000000"/>
              </a:solidFill>
              <a:latin typeface="Nunito"/>
              <a:ea typeface="Nunito"/>
              <a:cs typeface="Nunito"/>
              <a:sym typeface="Nunito"/>
            </a:endParaRPr>
          </a:p>
          <a:p>
            <a:pPr indent="-317500" lvl="0" marL="457200" rtl="0" algn="l">
              <a:spcBef>
                <a:spcPts val="0"/>
              </a:spcBef>
              <a:spcAft>
                <a:spcPts val="0"/>
              </a:spcAft>
              <a:buClr>
                <a:srgbClr val="000000"/>
              </a:buClr>
              <a:buSzPts val="1400"/>
              <a:buFont typeface="Arial"/>
              <a:buChar char="●"/>
            </a:pPr>
            <a:r>
              <a:rPr lang="en-GB" sz="1400">
                <a:solidFill>
                  <a:srgbClr val="000000"/>
                </a:solidFill>
                <a:latin typeface="Nunito"/>
                <a:ea typeface="Nunito"/>
                <a:cs typeface="Nunito"/>
                <a:sym typeface="Nunito"/>
              </a:rPr>
              <a:t>Then the filtered signal is fed into </a:t>
            </a:r>
            <a:r>
              <a:rPr b="1" lang="en-GB" sz="1400">
                <a:solidFill>
                  <a:srgbClr val="000000"/>
                </a:solidFill>
                <a:latin typeface="Nunito"/>
                <a:ea typeface="Nunito"/>
                <a:cs typeface="Nunito"/>
                <a:sym typeface="Nunito"/>
              </a:rPr>
              <a:t>voltage regulation IC</a:t>
            </a:r>
            <a:r>
              <a:rPr lang="en-GB" sz="1400">
                <a:solidFill>
                  <a:srgbClr val="000000"/>
                </a:solidFill>
                <a:latin typeface="Nunito"/>
                <a:ea typeface="Nunito"/>
                <a:cs typeface="Nunito"/>
                <a:sym typeface="Nunito"/>
              </a:rPr>
              <a:t> which receives the unregulated DC voltage at its input and provides regulated 12V DC at its output. </a:t>
            </a:r>
            <a:endParaRPr sz="1400">
              <a:solidFill>
                <a:srgbClr val="000000"/>
              </a:solidFill>
              <a:latin typeface="Nunito"/>
              <a:ea typeface="Nunito"/>
              <a:cs typeface="Nunito"/>
              <a:sym typeface="Nunito"/>
            </a:endParaRPr>
          </a:p>
          <a:p>
            <a:pPr indent="0" lvl="0" marL="457200" rtl="0" algn="l">
              <a:spcBef>
                <a:spcPts val="0"/>
              </a:spcBef>
              <a:spcAft>
                <a:spcPts val="0"/>
              </a:spcAft>
              <a:buNone/>
            </a:pPr>
            <a:r>
              <a:t/>
            </a:r>
            <a:endParaRPr sz="1400">
              <a:solidFill>
                <a:srgbClr val="000000"/>
              </a:solidFill>
              <a:latin typeface="Nunito"/>
              <a:ea typeface="Nunito"/>
              <a:cs typeface="Nunito"/>
              <a:sym typeface="Nunito"/>
            </a:endParaRPr>
          </a:p>
          <a:p>
            <a:pPr indent="-317500" lvl="0" marL="457200" rtl="0" algn="l">
              <a:spcBef>
                <a:spcPts val="0"/>
              </a:spcBef>
              <a:spcAft>
                <a:spcPts val="0"/>
              </a:spcAft>
              <a:buClr>
                <a:srgbClr val="000000"/>
              </a:buClr>
              <a:buSzPts val="1400"/>
              <a:buFont typeface="Arial"/>
              <a:buChar char="●"/>
            </a:pPr>
            <a:r>
              <a:rPr lang="en-GB" sz="1400">
                <a:solidFill>
                  <a:srgbClr val="000000"/>
                </a:solidFill>
                <a:latin typeface="Nunito"/>
                <a:ea typeface="Nunito"/>
                <a:cs typeface="Nunito"/>
                <a:sym typeface="Nunito"/>
              </a:rPr>
              <a:t>The 12V DC signal is again filtered and fed into the </a:t>
            </a:r>
            <a:r>
              <a:rPr b="1" lang="en-GB" sz="1400">
                <a:solidFill>
                  <a:srgbClr val="000000"/>
                </a:solidFill>
                <a:latin typeface="Nunito"/>
                <a:ea typeface="Nunito"/>
                <a:cs typeface="Nunito"/>
                <a:sym typeface="Nunito"/>
              </a:rPr>
              <a:t>IC 7805 </a:t>
            </a:r>
            <a:r>
              <a:rPr lang="en-GB" sz="1400">
                <a:solidFill>
                  <a:srgbClr val="000000"/>
                </a:solidFill>
                <a:latin typeface="Nunito"/>
                <a:ea typeface="Nunito"/>
                <a:cs typeface="Nunito"/>
                <a:sym typeface="Nunito"/>
              </a:rPr>
              <a:t>which takes in the input signal and provides regulated </a:t>
            </a:r>
            <a:r>
              <a:rPr b="1" lang="en-GB" sz="1400">
                <a:solidFill>
                  <a:srgbClr val="000000"/>
                </a:solidFill>
                <a:latin typeface="Nunito"/>
                <a:ea typeface="Nunito"/>
                <a:cs typeface="Nunito"/>
                <a:sym typeface="Nunito"/>
              </a:rPr>
              <a:t>5V DC</a:t>
            </a:r>
            <a:r>
              <a:rPr lang="en-GB" sz="1400">
                <a:solidFill>
                  <a:srgbClr val="000000"/>
                </a:solidFill>
                <a:latin typeface="Nunito"/>
                <a:ea typeface="Nunito"/>
                <a:cs typeface="Nunito"/>
                <a:sym typeface="Nunito"/>
              </a:rPr>
              <a:t> at its output .</a:t>
            </a:r>
            <a:endParaRPr sz="1400">
              <a:solidFill>
                <a:srgbClr val="000000"/>
              </a:solidFill>
              <a:latin typeface="Nunito"/>
              <a:ea typeface="Nunito"/>
              <a:cs typeface="Nunito"/>
              <a:sym typeface="Nunito"/>
            </a:endParaRPr>
          </a:p>
          <a:p>
            <a:pPr indent="0" lvl="0" marL="457200" rtl="0" algn="l">
              <a:spcBef>
                <a:spcPts val="0"/>
              </a:spcBef>
              <a:spcAft>
                <a:spcPts val="0"/>
              </a:spcAft>
              <a:buNone/>
            </a:pPr>
            <a:r>
              <a:t/>
            </a:r>
            <a:endParaRPr sz="1400">
              <a:solidFill>
                <a:srgbClr val="000000"/>
              </a:solidFill>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4"/>
          <p:cNvSpPr txBox="1"/>
          <p:nvPr>
            <p:ph type="title"/>
          </p:nvPr>
        </p:nvSpPr>
        <p:spPr>
          <a:xfrm>
            <a:off x="723425" y="516700"/>
            <a:ext cx="78450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3222"/>
              <a:t>Lithium-ion Battery( LIR18650):Specification</a:t>
            </a:r>
            <a:endParaRPr b="1" sz="3222"/>
          </a:p>
        </p:txBody>
      </p:sp>
      <p:sp>
        <p:nvSpPr>
          <p:cNvPr id="501" name="Google Shape;501;p64"/>
          <p:cNvSpPr txBox="1"/>
          <p:nvPr>
            <p:ph idx="1" type="body"/>
          </p:nvPr>
        </p:nvSpPr>
        <p:spPr>
          <a:xfrm>
            <a:off x="4762750" y="1990725"/>
            <a:ext cx="4142100" cy="19104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SzPts val="1700"/>
              <a:buFont typeface="Nunito"/>
              <a:buChar char="●"/>
            </a:pPr>
            <a:r>
              <a:rPr lang="en-GB" sz="1700">
                <a:latin typeface="Nunito"/>
                <a:ea typeface="Nunito"/>
                <a:cs typeface="Nunito"/>
                <a:sym typeface="Nunito"/>
              </a:rPr>
              <a:t>Nominal Voltage		:3.7V</a:t>
            </a:r>
            <a:endParaRPr sz="1700">
              <a:latin typeface="Nunito"/>
              <a:ea typeface="Nunito"/>
              <a:cs typeface="Nunito"/>
              <a:sym typeface="Nunito"/>
            </a:endParaRPr>
          </a:p>
          <a:p>
            <a:pPr indent="-336550" lvl="0" marL="457200" rtl="0" algn="l">
              <a:spcBef>
                <a:spcPts val="0"/>
              </a:spcBef>
              <a:spcAft>
                <a:spcPts val="0"/>
              </a:spcAft>
              <a:buSzPts val="1700"/>
              <a:buFont typeface="Nunito"/>
              <a:buChar char="●"/>
            </a:pPr>
            <a:r>
              <a:rPr lang="en-GB" sz="1700">
                <a:latin typeface="Nunito"/>
                <a:ea typeface="Nunito"/>
                <a:cs typeface="Nunito"/>
                <a:sym typeface="Nunito"/>
              </a:rPr>
              <a:t>Discharge Cut-off Voltage  :3.0V</a:t>
            </a:r>
            <a:endParaRPr sz="1700">
              <a:latin typeface="Nunito"/>
              <a:ea typeface="Nunito"/>
              <a:cs typeface="Nunito"/>
              <a:sym typeface="Nunito"/>
            </a:endParaRPr>
          </a:p>
          <a:p>
            <a:pPr indent="-336550" lvl="0" marL="457200" rtl="0" algn="l">
              <a:spcBef>
                <a:spcPts val="0"/>
              </a:spcBef>
              <a:spcAft>
                <a:spcPts val="0"/>
              </a:spcAft>
              <a:buSzPts val="1700"/>
              <a:buFont typeface="Nunito"/>
              <a:buChar char="●"/>
            </a:pPr>
            <a:r>
              <a:rPr lang="en-GB" sz="1700">
                <a:latin typeface="Nunito"/>
                <a:ea typeface="Nunito"/>
                <a:cs typeface="Nunito"/>
                <a:sym typeface="Nunito"/>
              </a:rPr>
              <a:t>Nominal Capacity		:2600mAh</a:t>
            </a:r>
            <a:endParaRPr sz="1700">
              <a:latin typeface="Nunito"/>
              <a:ea typeface="Nunito"/>
              <a:cs typeface="Nunito"/>
              <a:sym typeface="Nunito"/>
            </a:endParaRPr>
          </a:p>
          <a:p>
            <a:pPr indent="-336550" lvl="0" marL="457200" rtl="0" algn="l">
              <a:spcBef>
                <a:spcPts val="0"/>
              </a:spcBef>
              <a:spcAft>
                <a:spcPts val="0"/>
              </a:spcAft>
              <a:buSzPts val="1700"/>
              <a:buFont typeface="Nunito"/>
              <a:buChar char="●"/>
            </a:pPr>
            <a:r>
              <a:rPr lang="en-GB" sz="1700">
                <a:latin typeface="Nunito"/>
                <a:ea typeface="Nunito"/>
                <a:cs typeface="Nunito"/>
                <a:sym typeface="Nunito"/>
              </a:rPr>
              <a:t>Standard Charge Current	:0.52A</a:t>
            </a:r>
            <a:endParaRPr sz="1700">
              <a:latin typeface="Nunito"/>
              <a:ea typeface="Nunito"/>
              <a:cs typeface="Nunito"/>
              <a:sym typeface="Nunito"/>
            </a:endParaRPr>
          </a:p>
          <a:p>
            <a:pPr indent="-336550" lvl="0" marL="457200" rtl="0" algn="l">
              <a:spcBef>
                <a:spcPts val="0"/>
              </a:spcBef>
              <a:spcAft>
                <a:spcPts val="0"/>
              </a:spcAft>
              <a:buSzPts val="1700"/>
              <a:buFont typeface="Nunito"/>
              <a:buChar char="●"/>
            </a:pPr>
            <a:r>
              <a:rPr lang="en-GB" sz="1700">
                <a:latin typeface="Nunito"/>
                <a:ea typeface="Nunito"/>
                <a:cs typeface="Nunito"/>
                <a:sym typeface="Nunito"/>
              </a:rPr>
              <a:t>Standard Discharge Current:0.52A</a:t>
            </a:r>
            <a:endParaRPr sz="1700">
              <a:latin typeface="Nunito"/>
              <a:ea typeface="Nunito"/>
              <a:cs typeface="Nunito"/>
              <a:sym typeface="Nunito"/>
            </a:endParaRPr>
          </a:p>
          <a:p>
            <a:pPr indent="0" lvl="0" marL="457200" rtl="0" algn="l">
              <a:spcBef>
                <a:spcPts val="0"/>
              </a:spcBef>
              <a:spcAft>
                <a:spcPts val="0"/>
              </a:spcAft>
              <a:buNone/>
            </a:pPr>
            <a:r>
              <a:t/>
            </a:r>
            <a:endParaRPr sz="1700">
              <a:latin typeface="Nunito"/>
              <a:ea typeface="Nunito"/>
              <a:cs typeface="Nunito"/>
              <a:sym typeface="Nunito"/>
            </a:endParaRPr>
          </a:p>
        </p:txBody>
      </p:sp>
      <p:pic>
        <p:nvPicPr>
          <p:cNvPr id="502" name="Google Shape;502;p64"/>
          <p:cNvPicPr preferRelativeResize="0"/>
          <p:nvPr/>
        </p:nvPicPr>
        <p:blipFill>
          <a:blip r:embed="rId3">
            <a:alphaModFix/>
          </a:blip>
          <a:stretch>
            <a:fillRect/>
          </a:stretch>
        </p:blipFill>
        <p:spPr>
          <a:xfrm>
            <a:off x="296850" y="1629296"/>
            <a:ext cx="1452225" cy="2587903"/>
          </a:xfrm>
          <a:prstGeom prst="rect">
            <a:avLst/>
          </a:prstGeom>
          <a:noFill/>
          <a:ln>
            <a:noFill/>
          </a:ln>
        </p:spPr>
      </p:pic>
      <p:pic>
        <p:nvPicPr>
          <p:cNvPr id="503" name="Google Shape;503;p64"/>
          <p:cNvPicPr preferRelativeResize="0"/>
          <p:nvPr/>
        </p:nvPicPr>
        <p:blipFill>
          <a:blip r:embed="rId4">
            <a:alphaModFix/>
          </a:blip>
          <a:stretch>
            <a:fillRect/>
          </a:stretch>
        </p:blipFill>
        <p:spPr>
          <a:xfrm>
            <a:off x="1791300" y="1554050"/>
            <a:ext cx="1452225" cy="1452225"/>
          </a:xfrm>
          <a:prstGeom prst="rect">
            <a:avLst/>
          </a:prstGeom>
          <a:noFill/>
          <a:ln>
            <a:noFill/>
          </a:ln>
        </p:spPr>
      </p:pic>
      <p:pic>
        <p:nvPicPr>
          <p:cNvPr id="504" name="Google Shape;504;p64"/>
          <p:cNvPicPr preferRelativeResize="0"/>
          <p:nvPr/>
        </p:nvPicPr>
        <p:blipFill>
          <a:blip r:embed="rId5">
            <a:alphaModFix/>
          </a:blip>
          <a:stretch>
            <a:fillRect/>
          </a:stretch>
        </p:blipFill>
        <p:spPr>
          <a:xfrm>
            <a:off x="1466000" y="3089025"/>
            <a:ext cx="2948976" cy="812250"/>
          </a:xfrm>
          <a:prstGeom prst="rect">
            <a:avLst/>
          </a:prstGeom>
          <a:noFill/>
          <a:ln>
            <a:noFill/>
          </a:ln>
        </p:spPr>
      </p:pic>
      <p:sp>
        <p:nvSpPr>
          <p:cNvPr id="505" name="Google Shape;505;p64"/>
          <p:cNvSpPr txBox="1"/>
          <p:nvPr/>
        </p:nvSpPr>
        <p:spPr>
          <a:xfrm>
            <a:off x="1659825" y="4062700"/>
            <a:ext cx="67359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lang="en-GB" sz="1600">
                <a:latin typeface="Calibri"/>
                <a:ea typeface="Calibri"/>
                <a:cs typeface="Calibri"/>
                <a:sym typeface="Calibri"/>
              </a:rPr>
              <a:t>The battery pack is made up of two pair of four series batteries running </a:t>
            </a:r>
            <a:r>
              <a:rPr lang="en-GB" sz="1600">
                <a:latin typeface="Calibri"/>
                <a:ea typeface="Calibri"/>
                <a:cs typeface="Calibri"/>
                <a:sym typeface="Calibri"/>
              </a:rPr>
              <a:t>parallel</a:t>
            </a:r>
            <a:r>
              <a:rPr lang="en-GB" sz="1600">
                <a:latin typeface="Calibri"/>
                <a:ea typeface="Calibri"/>
                <a:cs typeface="Calibri"/>
                <a:sym typeface="Calibri"/>
              </a:rPr>
              <a:t> each other to get 14.8V</a:t>
            </a:r>
            <a:endParaRPr sz="160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5"/>
          <p:cNvSpPr txBox="1"/>
          <p:nvPr>
            <p:ph type="title"/>
          </p:nvPr>
        </p:nvSpPr>
        <p:spPr>
          <a:xfrm>
            <a:off x="184700" y="295400"/>
            <a:ext cx="7824900" cy="954600"/>
          </a:xfrm>
          <a:prstGeom prst="rect">
            <a:avLst/>
          </a:prstGeom>
          <a:noFill/>
          <a:ln>
            <a:noFill/>
          </a:ln>
        </p:spPr>
        <p:txBody>
          <a:bodyPr anchorCtr="0" anchor="t" bIns="91425" lIns="91425" spcFirstLastPara="1" rIns="91425" wrap="square" tIns="91425">
            <a:normAutofit fontScale="90000"/>
          </a:bodyPr>
          <a:lstStyle/>
          <a:p>
            <a:pPr indent="0" lvl="0" marL="457200" rtl="0" algn="l">
              <a:lnSpc>
                <a:spcPct val="95000"/>
              </a:lnSpc>
              <a:spcBef>
                <a:spcPts val="600"/>
              </a:spcBef>
              <a:spcAft>
                <a:spcPts val="0"/>
              </a:spcAft>
              <a:buClr>
                <a:schemeClr val="dk1"/>
              </a:buClr>
              <a:buSzPct val="36666"/>
              <a:buFont typeface="Arial"/>
              <a:buNone/>
            </a:pPr>
            <a:r>
              <a:rPr b="1" lang="en-GB"/>
              <a:t>Power supply &amp; Battery pack:</a:t>
            </a:r>
            <a:r>
              <a:rPr b="1" lang="en-GB"/>
              <a:t>Circuit diagram</a:t>
            </a:r>
            <a:endParaRPr b="1"/>
          </a:p>
        </p:txBody>
      </p:sp>
      <p:pic>
        <p:nvPicPr>
          <p:cNvPr id="511" name="Google Shape;511;p65"/>
          <p:cNvPicPr preferRelativeResize="0"/>
          <p:nvPr/>
        </p:nvPicPr>
        <p:blipFill rotWithShape="1">
          <a:blip r:embed="rId3">
            <a:alphaModFix/>
          </a:blip>
          <a:srcRect b="42094" l="2325" r="31229" t="4054"/>
          <a:stretch/>
        </p:blipFill>
        <p:spPr>
          <a:xfrm>
            <a:off x="433863" y="1066425"/>
            <a:ext cx="8276276" cy="3160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6"/>
          <p:cNvSpPr txBox="1"/>
          <p:nvPr>
            <p:ph type="title"/>
          </p:nvPr>
        </p:nvSpPr>
        <p:spPr>
          <a:xfrm>
            <a:off x="184700" y="295400"/>
            <a:ext cx="7824900" cy="954600"/>
          </a:xfrm>
          <a:prstGeom prst="rect">
            <a:avLst/>
          </a:prstGeom>
          <a:noFill/>
          <a:ln>
            <a:noFill/>
          </a:ln>
        </p:spPr>
        <p:txBody>
          <a:bodyPr anchorCtr="0" anchor="t" bIns="91425" lIns="91425" spcFirstLastPara="1" rIns="91425" wrap="square" tIns="91425">
            <a:normAutofit fontScale="90000"/>
          </a:bodyPr>
          <a:lstStyle/>
          <a:p>
            <a:pPr indent="0" lvl="0" marL="457200" rtl="0" algn="l">
              <a:lnSpc>
                <a:spcPct val="95000"/>
              </a:lnSpc>
              <a:spcBef>
                <a:spcPts val="600"/>
              </a:spcBef>
              <a:spcAft>
                <a:spcPts val="0"/>
              </a:spcAft>
              <a:buClr>
                <a:schemeClr val="dk1"/>
              </a:buClr>
              <a:buSzPct val="36666"/>
              <a:buFont typeface="Arial"/>
              <a:buNone/>
            </a:pPr>
            <a:r>
              <a:rPr b="1" lang="en-GB"/>
              <a:t>Power supply &amp; Battery pack:PCB Design</a:t>
            </a:r>
            <a:endParaRPr b="1"/>
          </a:p>
        </p:txBody>
      </p:sp>
      <p:pic>
        <p:nvPicPr>
          <p:cNvPr id="517" name="Google Shape;517;p66"/>
          <p:cNvPicPr preferRelativeResize="0"/>
          <p:nvPr/>
        </p:nvPicPr>
        <p:blipFill>
          <a:blip r:embed="rId3">
            <a:alphaModFix/>
          </a:blip>
          <a:stretch>
            <a:fillRect/>
          </a:stretch>
        </p:blipFill>
        <p:spPr>
          <a:xfrm>
            <a:off x="879923" y="1114900"/>
            <a:ext cx="5825724" cy="35219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7"/>
          <p:cNvSpPr txBox="1"/>
          <p:nvPr>
            <p:ph type="title"/>
          </p:nvPr>
        </p:nvSpPr>
        <p:spPr>
          <a:xfrm>
            <a:off x="70300" y="207925"/>
            <a:ext cx="8319300" cy="1035600"/>
          </a:xfrm>
          <a:prstGeom prst="rect">
            <a:avLst/>
          </a:prstGeom>
          <a:noFill/>
          <a:ln>
            <a:noFill/>
          </a:ln>
        </p:spPr>
        <p:txBody>
          <a:bodyPr anchorCtr="0" anchor="t" bIns="91425" lIns="91425" spcFirstLastPara="1" rIns="91425" wrap="square" tIns="91425">
            <a:normAutofit fontScale="90000"/>
          </a:bodyPr>
          <a:lstStyle/>
          <a:p>
            <a:pPr indent="0" lvl="0" marL="457200" rtl="0" algn="l">
              <a:lnSpc>
                <a:spcPct val="115000"/>
              </a:lnSpc>
              <a:spcBef>
                <a:spcPts val="600"/>
              </a:spcBef>
              <a:spcAft>
                <a:spcPts val="0"/>
              </a:spcAft>
              <a:buClr>
                <a:schemeClr val="dk1"/>
              </a:buClr>
              <a:buSzPct val="40573"/>
              <a:buFont typeface="Arial"/>
              <a:buNone/>
            </a:pPr>
            <a:r>
              <a:rPr b="1" lang="en-GB" sz="2711"/>
              <a:t>Compiled code - DC Motors (Footrest moving function and massaging function)</a:t>
            </a:r>
            <a:endParaRPr b="1" sz="3111"/>
          </a:p>
        </p:txBody>
      </p:sp>
      <p:pic>
        <p:nvPicPr>
          <p:cNvPr id="523" name="Google Shape;523;p67"/>
          <p:cNvPicPr preferRelativeResize="0"/>
          <p:nvPr/>
        </p:nvPicPr>
        <p:blipFill rotWithShape="1">
          <a:blip r:embed="rId3">
            <a:alphaModFix/>
          </a:blip>
          <a:srcRect b="3360" l="0" r="0" t="1969"/>
          <a:stretch/>
        </p:blipFill>
        <p:spPr>
          <a:xfrm>
            <a:off x="268200" y="1100100"/>
            <a:ext cx="4545649" cy="3827775"/>
          </a:xfrm>
          <a:prstGeom prst="rect">
            <a:avLst/>
          </a:prstGeom>
          <a:noFill/>
          <a:ln>
            <a:noFill/>
          </a:ln>
        </p:spPr>
      </p:pic>
      <p:pic>
        <p:nvPicPr>
          <p:cNvPr id="524" name="Google Shape;524;p67"/>
          <p:cNvPicPr preferRelativeResize="0"/>
          <p:nvPr/>
        </p:nvPicPr>
        <p:blipFill rotWithShape="1">
          <a:blip r:embed="rId4">
            <a:alphaModFix/>
          </a:blip>
          <a:srcRect b="0" l="0" r="14719" t="0"/>
          <a:stretch/>
        </p:blipFill>
        <p:spPr>
          <a:xfrm>
            <a:off x="4622400" y="1058175"/>
            <a:ext cx="4296424" cy="3301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8"/>
          <p:cNvSpPr txBox="1"/>
          <p:nvPr>
            <p:ph type="title"/>
          </p:nvPr>
        </p:nvSpPr>
        <p:spPr>
          <a:xfrm>
            <a:off x="324300" y="234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900"/>
              <a:t>Compiled Code - Battery pack</a:t>
            </a:r>
            <a:endParaRPr b="1" sz="2900"/>
          </a:p>
        </p:txBody>
      </p:sp>
      <p:pic>
        <p:nvPicPr>
          <p:cNvPr id="530" name="Google Shape;530;p68"/>
          <p:cNvPicPr preferRelativeResize="0"/>
          <p:nvPr/>
        </p:nvPicPr>
        <p:blipFill rotWithShape="1">
          <a:blip r:embed="rId3">
            <a:alphaModFix/>
          </a:blip>
          <a:srcRect b="0" l="0" r="0" t="2534"/>
          <a:stretch/>
        </p:blipFill>
        <p:spPr>
          <a:xfrm>
            <a:off x="443750" y="748300"/>
            <a:ext cx="5153300" cy="2214275"/>
          </a:xfrm>
          <a:prstGeom prst="rect">
            <a:avLst/>
          </a:prstGeom>
          <a:noFill/>
          <a:ln>
            <a:noFill/>
          </a:ln>
        </p:spPr>
      </p:pic>
      <p:pic>
        <p:nvPicPr>
          <p:cNvPr id="531" name="Google Shape;531;p68"/>
          <p:cNvPicPr preferRelativeResize="0"/>
          <p:nvPr/>
        </p:nvPicPr>
        <p:blipFill rotWithShape="1">
          <a:blip r:embed="rId4">
            <a:alphaModFix/>
          </a:blip>
          <a:srcRect b="4201" l="0" r="0" t="6032"/>
          <a:stretch/>
        </p:blipFill>
        <p:spPr>
          <a:xfrm>
            <a:off x="385850" y="2914325"/>
            <a:ext cx="4950501" cy="1958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9"/>
          <p:cNvSpPr txBox="1"/>
          <p:nvPr>
            <p:ph type="title"/>
          </p:nvPr>
        </p:nvSpPr>
        <p:spPr>
          <a:xfrm>
            <a:off x="247400" y="112825"/>
            <a:ext cx="8520600" cy="1301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0000"/>
              <a:buNone/>
            </a:pPr>
            <a:r>
              <a:rPr b="1" lang="en-GB" sz="2500"/>
              <a:t>B.L.P.</a:t>
            </a:r>
            <a:r>
              <a:rPr b="1" lang="en-GB" sz="2500"/>
              <a:t>Sankalpana</a:t>
            </a:r>
            <a:endParaRPr b="1" sz="2500"/>
          </a:p>
          <a:p>
            <a:pPr indent="0" lvl="0" marL="0" rtl="0" algn="l">
              <a:lnSpc>
                <a:spcPct val="100000"/>
              </a:lnSpc>
              <a:spcBef>
                <a:spcPts val="0"/>
              </a:spcBef>
              <a:spcAft>
                <a:spcPts val="0"/>
              </a:spcAft>
              <a:buSzPct val="136363"/>
              <a:buNone/>
            </a:pPr>
            <a:r>
              <a:rPr lang="en-GB" sz="2200"/>
              <a:t>204190N</a:t>
            </a:r>
            <a:endParaRPr sz="2200"/>
          </a:p>
          <a:p>
            <a:pPr indent="0" lvl="0" marL="0" rtl="0" algn="l">
              <a:lnSpc>
                <a:spcPct val="100000"/>
              </a:lnSpc>
              <a:spcBef>
                <a:spcPts val="0"/>
              </a:spcBef>
              <a:spcAft>
                <a:spcPts val="0"/>
              </a:spcAft>
              <a:buSzPct val="200000"/>
              <a:buNone/>
            </a:pPr>
            <a:r>
              <a:t/>
            </a:r>
            <a:endParaRPr sz="1500"/>
          </a:p>
          <a:p>
            <a:pPr indent="0" lvl="0" marL="0" rtl="0" algn="l">
              <a:lnSpc>
                <a:spcPct val="100000"/>
              </a:lnSpc>
              <a:spcBef>
                <a:spcPts val="0"/>
              </a:spcBef>
              <a:spcAft>
                <a:spcPts val="0"/>
              </a:spcAft>
              <a:buSzPct val="200000"/>
              <a:buNone/>
            </a:pPr>
            <a:r>
              <a:rPr lang="en-GB" sz="1500"/>
              <a:t>Responsibilities</a:t>
            </a:r>
            <a:endParaRPr sz="1500"/>
          </a:p>
        </p:txBody>
      </p:sp>
      <p:sp>
        <p:nvSpPr>
          <p:cNvPr id="537" name="Google Shape;537;p69"/>
          <p:cNvSpPr txBox="1"/>
          <p:nvPr/>
        </p:nvSpPr>
        <p:spPr>
          <a:xfrm>
            <a:off x="482225" y="1210850"/>
            <a:ext cx="6954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Nunito"/>
                <a:ea typeface="Nunito"/>
                <a:cs typeface="Nunito"/>
                <a:sym typeface="Nunito"/>
              </a:rPr>
              <a:t>HC-SR04 Ultrasonic sensor </a:t>
            </a:r>
            <a:r>
              <a:rPr lang="en-GB" sz="1800">
                <a:latin typeface="Nunito"/>
                <a:ea typeface="Nunito"/>
                <a:cs typeface="Nunito"/>
                <a:sym typeface="Nunito"/>
              </a:rPr>
              <a:t>- </a:t>
            </a:r>
            <a:r>
              <a:rPr lang="en-GB" sz="1800">
                <a:solidFill>
                  <a:srgbClr val="3A3A3A"/>
                </a:solidFill>
                <a:latin typeface="Nunito"/>
                <a:ea typeface="Nunito"/>
                <a:cs typeface="Nunito"/>
                <a:sym typeface="Nunito"/>
              </a:rPr>
              <a:t>we use the ultrasonic sensor to determine whether or not a user is sitting in the chair. If the user is not seated, we can reduce our system's power consumption by turning off some functions.</a:t>
            </a:r>
            <a:endParaRPr sz="1800">
              <a:solidFill>
                <a:srgbClr val="3A3A3A"/>
              </a:solidFill>
              <a:latin typeface="Nunito"/>
              <a:ea typeface="Nunito"/>
              <a:cs typeface="Nunito"/>
              <a:sym typeface="Nunito"/>
            </a:endParaRPr>
          </a:p>
          <a:p>
            <a:pPr indent="0" lvl="0" marL="0" rtl="0" algn="l">
              <a:spcBef>
                <a:spcPts val="0"/>
              </a:spcBef>
              <a:spcAft>
                <a:spcPts val="0"/>
              </a:spcAft>
              <a:buNone/>
            </a:pPr>
            <a:r>
              <a:t/>
            </a:r>
            <a:endParaRPr sz="1800">
              <a:solidFill>
                <a:srgbClr val="3A3A3A"/>
              </a:solidFill>
              <a:latin typeface="Nunito"/>
              <a:ea typeface="Nunito"/>
              <a:cs typeface="Nunito"/>
              <a:sym typeface="Nunito"/>
            </a:endParaRPr>
          </a:p>
          <a:p>
            <a:pPr indent="0" lvl="0" marL="0" rtl="0" algn="l">
              <a:spcBef>
                <a:spcPts val="0"/>
              </a:spcBef>
              <a:spcAft>
                <a:spcPts val="0"/>
              </a:spcAft>
              <a:buNone/>
            </a:pPr>
            <a:r>
              <a:t/>
            </a:r>
            <a:endParaRPr sz="1800">
              <a:solidFill>
                <a:srgbClr val="3A3A3A"/>
              </a:solidFill>
              <a:latin typeface="Nunito"/>
              <a:ea typeface="Nunito"/>
              <a:cs typeface="Nunito"/>
              <a:sym typeface="Nunito"/>
            </a:endParaRPr>
          </a:p>
          <a:p>
            <a:pPr indent="0" lvl="0" marL="0" rtl="0" algn="l">
              <a:spcBef>
                <a:spcPts val="0"/>
              </a:spcBef>
              <a:spcAft>
                <a:spcPts val="0"/>
              </a:spcAft>
              <a:buNone/>
            </a:pPr>
            <a:r>
              <a:rPr b="1" lang="en-GB" sz="1800">
                <a:latin typeface="Nunito"/>
                <a:ea typeface="Nunito"/>
                <a:cs typeface="Nunito"/>
                <a:sym typeface="Nunito"/>
              </a:rPr>
              <a:t>4X4 Keypad</a:t>
            </a:r>
            <a:r>
              <a:rPr lang="en-GB" sz="1800">
                <a:latin typeface="Nunito"/>
                <a:ea typeface="Nunito"/>
                <a:cs typeface="Nunito"/>
                <a:sym typeface="Nunito"/>
              </a:rPr>
              <a:t> - </a:t>
            </a:r>
            <a:r>
              <a:rPr lang="en-GB" sz="1800">
                <a:solidFill>
                  <a:srgbClr val="3A3A3A"/>
                </a:solidFill>
                <a:latin typeface="Nunito"/>
                <a:ea typeface="Nunito"/>
                <a:cs typeface="Nunito"/>
                <a:sym typeface="Nunito"/>
              </a:rPr>
              <a:t>We collect user inputs using a 4x4 keypad( give commands to </a:t>
            </a:r>
            <a:r>
              <a:rPr lang="en-GB" sz="1800">
                <a:solidFill>
                  <a:srgbClr val="3A3A3A"/>
                </a:solidFill>
                <a:latin typeface="Nunito"/>
                <a:ea typeface="Nunito"/>
                <a:cs typeface="Nunito"/>
                <a:sym typeface="Nunito"/>
              </a:rPr>
              <a:t>control</a:t>
            </a:r>
            <a:r>
              <a:rPr lang="en-GB" sz="1800">
                <a:solidFill>
                  <a:srgbClr val="3A3A3A"/>
                </a:solidFill>
                <a:latin typeface="Nunito"/>
                <a:ea typeface="Nunito"/>
                <a:cs typeface="Nunito"/>
                <a:sym typeface="Nunito"/>
              </a:rPr>
              <a:t> the footrest, footrest vibrate speed, functioning of cooling and heating system, lumbar support, massaging function)</a:t>
            </a:r>
            <a:endParaRPr sz="1800">
              <a:latin typeface="Nunito"/>
              <a:ea typeface="Nunito"/>
              <a:cs typeface="Nunito"/>
              <a:sym typeface="Nuni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0"/>
          <p:cNvSpPr txBox="1"/>
          <p:nvPr>
            <p:ph type="title"/>
          </p:nvPr>
        </p:nvSpPr>
        <p:spPr>
          <a:xfrm>
            <a:off x="575375" y="284925"/>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lang="en-GB"/>
              <a:t>Ultrasonic Sensor(HC SR04)</a:t>
            </a:r>
            <a:endParaRPr b="1"/>
          </a:p>
        </p:txBody>
      </p:sp>
      <p:sp>
        <p:nvSpPr>
          <p:cNvPr id="543" name="Google Shape;543;p70"/>
          <p:cNvSpPr txBox="1"/>
          <p:nvPr>
            <p:ph idx="1" type="body"/>
          </p:nvPr>
        </p:nvSpPr>
        <p:spPr>
          <a:xfrm>
            <a:off x="311700" y="1173900"/>
            <a:ext cx="8520600" cy="3905400"/>
          </a:xfrm>
          <a:prstGeom prst="rect">
            <a:avLst/>
          </a:prstGeom>
          <a:noFill/>
          <a:ln>
            <a:noFill/>
          </a:ln>
        </p:spPr>
        <p:txBody>
          <a:bodyPr anchorCtr="0" anchor="t" bIns="91425" lIns="91425" spcFirstLastPara="1" rIns="91425" wrap="square" tIns="91425">
            <a:normAutofit/>
          </a:bodyPr>
          <a:lstStyle/>
          <a:p>
            <a:pPr indent="0" lvl="0" marL="457200" rtl="0" algn="l">
              <a:lnSpc>
                <a:spcPct val="95000"/>
              </a:lnSpc>
              <a:spcBef>
                <a:spcPts val="600"/>
              </a:spcBef>
              <a:spcAft>
                <a:spcPts val="0"/>
              </a:spcAft>
              <a:buClr>
                <a:schemeClr val="dk1"/>
              </a:buClr>
              <a:buSzPts val="935"/>
              <a:buFont typeface="Arial"/>
              <a:buNone/>
            </a:pPr>
            <a:r>
              <a:rPr lang="en-GB" sz="1810">
                <a:solidFill>
                  <a:schemeClr val="dk1"/>
                </a:solidFill>
              </a:rPr>
              <a:t> </a:t>
            </a:r>
            <a:endParaRPr sz="1810">
              <a:solidFill>
                <a:schemeClr val="dk1"/>
              </a:solidFill>
            </a:endParaRPr>
          </a:p>
          <a:p>
            <a:pPr indent="0" lvl="0" marL="457200" rtl="0" algn="l">
              <a:lnSpc>
                <a:spcPct val="95000"/>
              </a:lnSpc>
              <a:spcBef>
                <a:spcPts val="600"/>
              </a:spcBef>
              <a:spcAft>
                <a:spcPts val="0"/>
              </a:spcAft>
              <a:buClr>
                <a:schemeClr val="dk1"/>
              </a:buClr>
              <a:buSzPts val="935"/>
              <a:buFont typeface="Arial"/>
              <a:buNone/>
            </a:pPr>
            <a:r>
              <a:t/>
            </a:r>
            <a:endParaRPr/>
          </a:p>
        </p:txBody>
      </p:sp>
      <p:pic>
        <p:nvPicPr>
          <p:cNvPr id="544" name="Google Shape;544;p70"/>
          <p:cNvPicPr preferRelativeResize="0"/>
          <p:nvPr/>
        </p:nvPicPr>
        <p:blipFill rotWithShape="1">
          <a:blip r:embed="rId3">
            <a:alphaModFix/>
          </a:blip>
          <a:srcRect b="0" l="0" r="0" t="0"/>
          <a:stretch/>
        </p:blipFill>
        <p:spPr>
          <a:xfrm>
            <a:off x="3528975" y="932275"/>
            <a:ext cx="2150049" cy="2005125"/>
          </a:xfrm>
          <a:prstGeom prst="rect">
            <a:avLst/>
          </a:prstGeom>
          <a:noFill/>
          <a:ln>
            <a:noFill/>
          </a:ln>
        </p:spPr>
      </p:pic>
      <p:pic>
        <p:nvPicPr>
          <p:cNvPr id="545" name="Google Shape;545;p70"/>
          <p:cNvPicPr preferRelativeResize="0"/>
          <p:nvPr/>
        </p:nvPicPr>
        <p:blipFill rotWithShape="1">
          <a:blip r:embed="rId4">
            <a:alphaModFix/>
          </a:blip>
          <a:srcRect b="0" l="0" r="0" t="0"/>
          <a:stretch/>
        </p:blipFill>
        <p:spPr>
          <a:xfrm>
            <a:off x="437825" y="3025325"/>
            <a:ext cx="2436100" cy="1851425"/>
          </a:xfrm>
          <a:prstGeom prst="rect">
            <a:avLst/>
          </a:prstGeom>
          <a:noFill/>
          <a:ln>
            <a:noFill/>
          </a:ln>
        </p:spPr>
      </p:pic>
      <p:pic>
        <p:nvPicPr>
          <p:cNvPr id="546" name="Google Shape;546;p70"/>
          <p:cNvPicPr preferRelativeResize="0"/>
          <p:nvPr/>
        </p:nvPicPr>
        <p:blipFill rotWithShape="1">
          <a:blip r:embed="rId5">
            <a:alphaModFix/>
          </a:blip>
          <a:srcRect b="0" l="0" r="0" t="0"/>
          <a:stretch/>
        </p:blipFill>
        <p:spPr>
          <a:xfrm>
            <a:off x="5679025" y="1425425"/>
            <a:ext cx="3291625" cy="634425"/>
          </a:xfrm>
          <a:prstGeom prst="rect">
            <a:avLst/>
          </a:prstGeom>
          <a:noFill/>
          <a:ln>
            <a:noFill/>
          </a:ln>
        </p:spPr>
      </p:pic>
      <p:sp>
        <p:nvSpPr>
          <p:cNvPr id="547" name="Google Shape;547;p70"/>
          <p:cNvSpPr txBox="1"/>
          <p:nvPr/>
        </p:nvSpPr>
        <p:spPr>
          <a:xfrm>
            <a:off x="2134800" y="4406500"/>
            <a:ext cx="108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alibri"/>
                <a:ea typeface="Calibri"/>
                <a:cs typeface="Calibri"/>
                <a:sym typeface="Calibri"/>
              </a:rPr>
              <a:t>Back  view</a:t>
            </a:r>
            <a:endParaRPr b="0" i="0" sz="1400" u="none" cap="none" strike="noStrike">
              <a:solidFill>
                <a:srgbClr val="000000"/>
              </a:solidFill>
              <a:latin typeface="Calibri"/>
              <a:ea typeface="Calibri"/>
              <a:cs typeface="Calibri"/>
              <a:sym typeface="Calibri"/>
            </a:endParaRPr>
          </a:p>
        </p:txBody>
      </p:sp>
      <p:pic>
        <p:nvPicPr>
          <p:cNvPr id="548" name="Google Shape;548;p70"/>
          <p:cNvPicPr preferRelativeResize="0"/>
          <p:nvPr/>
        </p:nvPicPr>
        <p:blipFill rotWithShape="1">
          <a:blip r:embed="rId6">
            <a:alphaModFix/>
          </a:blip>
          <a:srcRect b="0" l="0" r="0" t="0"/>
          <a:stretch/>
        </p:blipFill>
        <p:spPr>
          <a:xfrm>
            <a:off x="575373" y="932275"/>
            <a:ext cx="2300625" cy="2300600"/>
          </a:xfrm>
          <a:prstGeom prst="rect">
            <a:avLst/>
          </a:prstGeom>
          <a:noFill/>
          <a:ln>
            <a:noFill/>
          </a:ln>
        </p:spPr>
      </p:pic>
      <p:sp>
        <p:nvSpPr>
          <p:cNvPr id="549" name="Google Shape;549;p70"/>
          <p:cNvSpPr txBox="1"/>
          <p:nvPr/>
        </p:nvSpPr>
        <p:spPr>
          <a:xfrm>
            <a:off x="2047650" y="2622925"/>
            <a:ext cx="153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alibri"/>
                <a:ea typeface="Calibri"/>
                <a:cs typeface="Calibri"/>
                <a:sym typeface="Calibri"/>
              </a:rPr>
              <a:t>Front</a:t>
            </a:r>
            <a:r>
              <a:rPr lang="en-GB">
                <a:latin typeface="Calibri"/>
                <a:ea typeface="Calibri"/>
                <a:cs typeface="Calibri"/>
                <a:sym typeface="Calibri"/>
              </a:rPr>
              <a:t> </a:t>
            </a:r>
            <a:r>
              <a:rPr b="0" i="0" lang="en-GB" sz="1400" u="none" cap="none" strike="noStrike">
                <a:solidFill>
                  <a:srgbClr val="000000"/>
                </a:solidFill>
                <a:latin typeface="Calibri"/>
                <a:ea typeface="Calibri"/>
                <a:cs typeface="Calibri"/>
                <a:sym typeface="Calibri"/>
              </a:rPr>
              <a:t>view</a:t>
            </a:r>
            <a:endParaRPr b="0" i="0" sz="1400" u="none" cap="none" strike="noStrike">
              <a:solidFill>
                <a:srgbClr val="000000"/>
              </a:solidFill>
              <a:latin typeface="Calibri"/>
              <a:ea typeface="Calibri"/>
              <a:cs typeface="Calibri"/>
              <a:sym typeface="Calibri"/>
            </a:endParaRPr>
          </a:p>
        </p:txBody>
      </p:sp>
      <p:pic>
        <p:nvPicPr>
          <p:cNvPr id="550" name="Google Shape;550;p70"/>
          <p:cNvPicPr preferRelativeResize="0"/>
          <p:nvPr/>
        </p:nvPicPr>
        <p:blipFill>
          <a:blip r:embed="rId7">
            <a:alphaModFix/>
          </a:blip>
          <a:stretch>
            <a:fillRect/>
          </a:stretch>
        </p:blipFill>
        <p:spPr>
          <a:xfrm>
            <a:off x="3728875" y="2937399"/>
            <a:ext cx="3551348" cy="1851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1"/>
          <p:cNvSpPr txBox="1"/>
          <p:nvPr>
            <p:ph type="title"/>
          </p:nvPr>
        </p:nvSpPr>
        <p:spPr>
          <a:xfrm>
            <a:off x="246300" y="2361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Technique -</a:t>
            </a:r>
            <a:r>
              <a:rPr lang="en-GB"/>
              <a:t>HC SR04</a:t>
            </a:r>
            <a:r>
              <a:rPr lang="en-GB"/>
              <a:t> </a:t>
            </a:r>
            <a:endParaRPr/>
          </a:p>
        </p:txBody>
      </p:sp>
      <p:sp>
        <p:nvSpPr>
          <p:cNvPr id="556" name="Google Shape;556;p71"/>
          <p:cNvSpPr txBox="1"/>
          <p:nvPr>
            <p:ph idx="1" type="body"/>
          </p:nvPr>
        </p:nvSpPr>
        <p:spPr>
          <a:xfrm>
            <a:off x="624125" y="881575"/>
            <a:ext cx="7505700" cy="317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A3A3A"/>
              </a:buClr>
              <a:buSzPts val="1800"/>
              <a:buFont typeface="Nunito"/>
              <a:buChar char="●"/>
            </a:pPr>
            <a:r>
              <a:rPr lang="en-GB" sz="1800">
                <a:solidFill>
                  <a:srgbClr val="3A3A3A"/>
                </a:solidFill>
                <a:latin typeface="Nunito"/>
                <a:ea typeface="Nunito"/>
                <a:cs typeface="Nunito"/>
                <a:sym typeface="Nunito"/>
              </a:rPr>
              <a:t>This sensor is based on sonar principles.</a:t>
            </a:r>
            <a:endParaRPr sz="1800">
              <a:solidFill>
                <a:srgbClr val="3A3A3A"/>
              </a:solidFill>
              <a:latin typeface="Nunito"/>
              <a:ea typeface="Nunito"/>
              <a:cs typeface="Nunito"/>
              <a:sym typeface="Nunito"/>
            </a:endParaRPr>
          </a:p>
          <a:p>
            <a:pPr indent="-342900" lvl="0" marL="457200" rtl="0" algn="l">
              <a:spcBef>
                <a:spcPts val="0"/>
              </a:spcBef>
              <a:spcAft>
                <a:spcPts val="0"/>
              </a:spcAft>
              <a:buClr>
                <a:srgbClr val="3A3A3A"/>
              </a:buClr>
              <a:buSzPts val="1800"/>
              <a:buFont typeface="Nunito"/>
              <a:buChar char="●"/>
            </a:pPr>
            <a:r>
              <a:rPr lang="en-GB" sz="1800">
                <a:solidFill>
                  <a:srgbClr val="3A3A3A"/>
                </a:solidFill>
                <a:latin typeface="Nunito"/>
                <a:ea typeface="Nunito"/>
                <a:cs typeface="Nunito"/>
                <a:sym typeface="Nunito"/>
              </a:rPr>
              <a:t> First we should send a trigger pulse of at least 10 us to the Trigger pin.</a:t>
            </a:r>
            <a:endParaRPr sz="1800">
              <a:solidFill>
                <a:srgbClr val="3A3A3A"/>
              </a:solidFill>
              <a:latin typeface="Nunito"/>
              <a:ea typeface="Nunito"/>
              <a:cs typeface="Nunito"/>
              <a:sym typeface="Nunito"/>
            </a:endParaRPr>
          </a:p>
          <a:p>
            <a:pPr indent="-342900" lvl="0" marL="457200" rtl="0" algn="l">
              <a:spcBef>
                <a:spcPts val="0"/>
              </a:spcBef>
              <a:spcAft>
                <a:spcPts val="0"/>
              </a:spcAft>
              <a:buClr>
                <a:srgbClr val="3A3A3A"/>
              </a:buClr>
              <a:buSzPts val="1800"/>
              <a:buFont typeface="Nunito"/>
              <a:buChar char="●"/>
            </a:pPr>
            <a:r>
              <a:rPr lang="en-GB" sz="1800">
                <a:solidFill>
                  <a:srgbClr val="3A3A3A"/>
                </a:solidFill>
                <a:latin typeface="Nunito"/>
                <a:ea typeface="Nunito"/>
                <a:cs typeface="Nunito"/>
                <a:sym typeface="Nunito"/>
              </a:rPr>
              <a:t>Then sensor will produce an ultrasound with a frequency of 40 kHz (8 pulses).</a:t>
            </a:r>
            <a:endParaRPr sz="1800">
              <a:solidFill>
                <a:srgbClr val="3A3A3A"/>
              </a:solidFill>
              <a:latin typeface="Nunito"/>
              <a:ea typeface="Nunito"/>
              <a:cs typeface="Nunito"/>
              <a:sym typeface="Nunito"/>
            </a:endParaRPr>
          </a:p>
          <a:p>
            <a:pPr indent="-342900" lvl="0" marL="457200" rtl="0" algn="l">
              <a:spcBef>
                <a:spcPts val="0"/>
              </a:spcBef>
              <a:spcAft>
                <a:spcPts val="0"/>
              </a:spcAft>
              <a:buClr>
                <a:srgbClr val="3A3A3A"/>
              </a:buClr>
              <a:buSzPts val="1800"/>
              <a:buFont typeface="Nunito"/>
              <a:buChar char="●"/>
            </a:pPr>
            <a:r>
              <a:rPr lang="en-GB" sz="1800">
                <a:solidFill>
                  <a:srgbClr val="3A3A3A"/>
                </a:solidFill>
                <a:latin typeface="Nunito"/>
                <a:ea typeface="Nunito"/>
                <a:cs typeface="Nunito"/>
                <a:sym typeface="Nunito"/>
              </a:rPr>
              <a:t>Next makes the echo pin high. Starts the timer</a:t>
            </a:r>
            <a:endParaRPr sz="1800">
              <a:solidFill>
                <a:srgbClr val="3A3A3A"/>
              </a:solidFill>
              <a:latin typeface="Nunito"/>
              <a:ea typeface="Nunito"/>
              <a:cs typeface="Nunito"/>
              <a:sym typeface="Nunito"/>
            </a:endParaRPr>
          </a:p>
          <a:p>
            <a:pPr indent="-342900" lvl="0" marL="457200" rtl="0" algn="l">
              <a:spcBef>
                <a:spcPts val="0"/>
              </a:spcBef>
              <a:spcAft>
                <a:spcPts val="0"/>
              </a:spcAft>
              <a:buClr>
                <a:srgbClr val="202223"/>
              </a:buClr>
              <a:buSzPts val="1800"/>
              <a:buFont typeface="Times New Roman"/>
              <a:buChar char="●"/>
            </a:pPr>
            <a:r>
              <a:rPr lang="en-GB" sz="1800">
                <a:solidFill>
                  <a:srgbClr val="202223"/>
                </a:solidFill>
                <a:latin typeface="Nunito"/>
                <a:ea typeface="Nunito"/>
                <a:cs typeface="Nunito"/>
                <a:sym typeface="Nunito"/>
              </a:rPr>
              <a:t>Then the echo pin stays high until the echo sound is not returned.</a:t>
            </a:r>
            <a:endParaRPr sz="1800">
              <a:solidFill>
                <a:srgbClr val="202223"/>
              </a:solidFill>
              <a:latin typeface="Nunito"/>
              <a:ea typeface="Nunito"/>
              <a:cs typeface="Nunito"/>
              <a:sym typeface="Nunito"/>
            </a:endParaRPr>
          </a:p>
          <a:p>
            <a:pPr indent="-342900" lvl="0" marL="457200" rtl="0" algn="l">
              <a:spcBef>
                <a:spcPts val="0"/>
              </a:spcBef>
              <a:spcAft>
                <a:spcPts val="0"/>
              </a:spcAft>
              <a:buClr>
                <a:srgbClr val="202223"/>
              </a:buClr>
              <a:buSzPts val="1800"/>
              <a:buFont typeface="Nunito"/>
              <a:buChar char="●"/>
            </a:pPr>
            <a:r>
              <a:rPr lang="en-GB" sz="1800">
                <a:solidFill>
                  <a:srgbClr val="202223"/>
                </a:solidFill>
                <a:latin typeface="Nunito"/>
                <a:ea typeface="Nunito"/>
                <a:cs typeface="Nunito"/>
                <a:sym typeface="Nunito"/>
              </a:rPr>
              <a:t>Read the Timer count as soon as the falling edge is captured at the Echo pin.</a:t>
            </a:r>
            <a:endParaRPr sz="1800">
              <a:solidFill>
                <a:srgbClr val="202223"/>
              </a:solidFill>
              <a:latin typeface="Nunito"/>
              <a:ea typeface="Nunito"/>
              <a:cs typeface="Nunito"/>
              <a:sym typeface="Nunito"/>
            </a:endParaRPr>
          </a:p>
          <a:p>
            <a:pPr indent="-342900" lvl="0" marL="457200" rtl="0" algn="l">
              <a:spcBef>
                <a:spcPts val="0"/>
              </a:spcBef>
              <a:spcAft>
                <a:spcPts val="0"/>
              </a:spcAft>
              <a:buClr>
                <a:srgbClr val="202223"/>
              </a:buClr>
              <a:buSzPts val="1800"/>
              <a:buFont typeface="Nunito"/>
              <a:buChar char="●"/>
            </a:pPr>
            <a:r>
              <a:rPr lang="en-GB" sz="1800">
                <a:solidFill>
                  <a:srgbClr val="202223"/>
                </a:solidFill>
                <a:latin typeface="Nunito"/>
                <a:ea typeface="Nunito"/>
                <a:cs typeface="Nunito"/>
                <a:sym typeface="Nunito"/>
              </a:rPr>
              <a:t>This is the time it takes the wave to travel to the object and back</a:t>
            </a:r>
            <a:endParaRPr sz="1800">
              <a:solidFill>
                <a:srgbClr val="202223"/>
              </a:solidFill>
              <a:latin typeface="Nunito"/>
              <a:ea typeface="Nunito"/>
              <a:cs typeface="Nunito"/>
              <a:sym typeface="Nunito"/>
            </a:endParaRPr>
          </a:p>
          <a:p>
            <a:pPr indent="-342900" lvl="0" marL="457200" rtl="0" algn="l">
              <a:spcBef>
                <a:spcPts val="0"/>
              </a:spcBef>
              <a:spcAft>
                <a:spcPts val="0"/>
              </a:spcAft>
              <a:buClr>
                <a:srgbClr val="202223"/>
              </a:buClr>
              <a:buSzPts val="1800"/>
              <a:buFont typeface="Nunito"/>
              <a:buChar char="●"/>
            </a:pPr>
            <a:r>
              <a:rPr lang="en-GB" sz="1800">
                <a:solidFill>
                  <a:srgbClr val="202223"/>
                </a:solidFill>
                <a:latin typeface="Nunito"/>
                <a:ea typeface="Nunito"/>
                <a:cs typeface="Nunito"/>
                <a:sym typeface="Nunito"/>
              </a:rPr>
              <a:t>We can calculate the distance using the formula distance= speed * time. (speed = 343 m/s, time = the measured time/2)</a:t>
            </a:r>
            <a:endParaRPr sz="1800">
              <a:solidFill>
                <a:srgbClr val="202223"/>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207200" y="772500"/>
            <a:ext cx="2193900" cy="382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3333"/>
              <a:buFont typeface="Arial"/>
              <a:buNone/>
            </a:pPr>
            <a:r>
              <a:rPr b="1" lang="en-GB" sz="3200"/>
              <a:t>Proposed Solution-</a:t>
            </a:r>
            <a:r>
              <a:rPr lang="en-GB" sz="3200"/>
              <a:t>System Diagram</a:t>
            </a:r>
            <a:endParaRPr/>
          </a:p>
        </p:txBody>
      </p:sp>
      <p:pic>
        <p:nvPicPr>
          <p:cNvPr id="164" name="Google Shape;164;p18"/>
          <p:cNvPicPr preferRelativeResize="0"/>
          <p:nvPr/>
        </p:nvPicPr>
        <p:blipFill>
          <a:blip r:embed="rId3">
            <a:alphaModFix/>
          </a:blip>
          <a:stretch>
            <a:fillRect/>
          </a:stretch>
        </p:blipFill>
        <p:spPr>
          <a:xfrm>
            <a:off x="2547375" y="377838"/>
            <a:ext cx="6313599" cy="43878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2"/>
          <p:cNvSpPr txBox="1"/>
          <p:nvPr>
            <p:ph idx="1" type="body"/>
          </p:nvPr>
        </p:nvSpPr>
        <p:spPr>
          <a:xfrm>
            <a:off x="311700" y="231575"/>
            <a:ext cx="8520600" cy="433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lang="en-GB" sz="3000">
                <a:solidFill>
                  <a:schemeClr val="lt1"/>
                </a:solidFill>
                <a:latin typeface="Nunito"/>
                <a:ea typeface="Nunito"/>
                <a:cs typeface="Nunito"/>
                <a:sym typeface="Nunito"/>
              </a:rPr>
              <a:t>Specifications-</a:t>
            </a:r>
            <a:r>
              <a:rPr lang="en-GB" sz="3000">
                <a:solidFill>
                  <a:schemeClr val="lt1"/>
                </a:solidFill>
                <a:latin typeface="Nunito"/>
                <a:ea typeface="Nunito"/>
                <a:cs typeface="Nunito"/>
                <a:sym typeface="Nunito"/>
              </a:rPr>
              <a:t>HC SR04</a:t>
            </a:r>
            <a:endParaRPr sz="3000">
              <a:solidFill>
                <a:schemeClr val="lt1"/>
              </a:solidFill>
              <a:latin typeface="Nunito"/>
              <a:ea typeface="Nunito"/>
              <a:cs typeface="Nunito"/>
              <a:sym typeface="Nunito"/>
            </a:endParaRPr>
          </a:p>
          <a:p>
            <a:pPr indent="457200" lvl="0" marL="0" rtl="0" algn="l">
              <a:lnSpc>
                <a:spcPct val="95000"/>
              </a:lnSpc>
              <a:spcBef>
                <a:spcPts val="600"/>
              </a:spcBef>
              <a:spcAft>
                <a:spcPts val="0"/>
              </a:spcAft>
              <a:buClr>
                <a:schemeClr val="dk1"/>
              </a:buClr>
              <a:buSzPts val="1100"/>
              <a:buFont typeface="Arial"/>
              <a:buNone/>
            </a:pPr>
            <a:r>
              <a:t/>
            </a:r>
            <a:endParaRPr sz="1810">
              <a:solidFill>
                <a:srgbClr val="111111"/>
              </a:solidFill>
            </a:endParaRPr>
          </a:p>
          <a:p>
            <a:pPr indent="457200" lvl="0" marL="0" rtl="0" algn="l">
              <a:lnSpc>
                <a:spcPct val="95000"/>
              </a:lnSpc>
              <a:spcBef>
                <a:spcPts val="600"/>
              </a:spcBef>
              <a:spcAft>
                <a:spcPts val="0"/>
              </a:spcAft>
              <a:buClr>
                <a:schemeClr val="dk1"/>
              </a:buClr>
              <a:buSzPts val="1100"/>
              <a:buFont typeface="Arial"/>
              <a:buNone/>
            </a:pPr>
            <a:r>
              <a:rPr lang="en-GB" sz="1810">
                <a:solidFill>
                  <a:srgbClr val="111111"/>
                </a:solidFill>
              </a:rPr>
              <a:t>Maximum voltage - 5V </a:t>
            </a:r>
            <a:endParaRPr sz="1810">
              <a:solidFill>
                <a:srgbClr val="111111"/>
              </a:solidFill>
            </a:endParaRPr>
          </a:p>
          <a:p>
            <a:pPr indent="0" lvl="0" marL="457200" rtl="0" algn="l">
              <a:lnSpc>
                <a:spcPct val="95000"/>
              </a:lnSpc>
              <a:spcBef>
                <a:spcPts val="600"/>
              </a:spcBef>
              <a:spcAft>
                <a:spcPts val="0"/>
              </a:spcAft>
              <a:buSzPts val="1300"/>
              <a:buNone/>
            </a:pPr>
            <a:r>
              <a:rPr lang="en-GB" sz="1810">
                <a:solidFill>
                  <a:srgbClr val="111111"/>
                </a:solidFill>
              </a:rPr>
              <a:t>Maximum current - 15 mA</a:t>
            </a:r>
            <a:endParaRPr sz="1810">
              <a:solidFill>
                <a:srgbClr val="111111"/>
              </a:solidFill>
            </a:endParaRPr>
          </a:p>
          <a:p>
            <a:pPr indent="0" lvl="0" marL="457200" rtl="0" algn="l">
              <a:lnSpc>
                <a:spcPct val="95000"/>
              </a:lnSpc>
              <a:spcBef>
                <a:spcPts val="600"/>
              </a:spcBef>
              <a:spcAft>
                <a:spcPts val="0"/>
              </a:spcAft>
              <a:buSzPts val="1300"/>
              <a:buNone/>
            </a:pPr>
            <a:r>
              <a:rPr lang="en-GB" sz="1810">
                <a:solidFill>
                  <a:srgbClr val="111111"/>
                </a:solidFill>
              </a:rPr>
              <a:t>Dimension - 45mm x 20mm x 15mm</a:t>
            </a:r>
            <a:endParaRPr sz="1810">
              <a:solidFill>
                <a:srgbClr val="111111"/>
              </a:solidFill>
            </a:endParaRPr>
          </a:p>
          <a:p>
            <a:pPr indent="0" lvl="0" marL="457200" rtl="0" algn="l">
              <a:lnSpc>
                <a:spcPct val="95000"/>
              </a:lnSpc>
              <a:spcBef>
                <a:spcPts val="600"/>
              </a:spcBef>
              <a:spcAft>
                <a:spcPts val="0"/>
              </a:spcAft>
              <a:buSzPts val="1300"/>
              <a:buNone/>
            </a:pPr>
            <a:r>
              <a:rPr lang="en-GB" sz="1810">
                <a:solidFill>
                  <a:srgbClr val="111111"/>
                </a:solidFill>
              </a:rPr>
              <a:t>Ranging Distance - 2 cm – 400 cm</a:t>
            </a:r>
            <a:endParaRPr sz="1810">
              <a:solidFill>
                <a:srgbClr val="111111"/>
              </a:solidFill>
            </a:endParaRPr>
          </a:p>
          <a:p>
            <a:pPr indent="0" lvl="0" marL="457200" rtl="0" algn="l">
              <a:lnSpc>
                <a:spcPct val="95000"/>
              </a:lnSpc>
              <a:spcBef>
                <a:spcPts val="600"/>
              </a:spcBef>
              <a:spcAft>
                <a:spcPts val="0"/>
              </a:spcAft>
              <a:buClr>
                <a:schemeClr val="dk1"/>
              </a:buClr>
              <a:buSzPts val="1100"/>
              <a:buFont typeface="Arial"/>
              <a:buNone/>
            </a:pPr>
            <a:r>
              <a:t/>
            </a:r>
            <a:endParaRPr sz="1810">
              <a:solidFill>
                <a:srgbClr val="111111"/>
              </a:solidFill>
              <a:highlight>
                <a:srgbClr val="FF9900"/>
              </a:highlight>
            </a:endParaRPr>
          </a:p>
          <a:p>
            <a:pPr indent="0" lvl="0" marL="457200" rtl="0" algn="l">
              <a:lnSpc>
                <a:spcPct val="95000"/>
              </a:lnSpc>
              <a:spcBef>
                <a:spcPts val="600"/>
              </a:spcBef>
              <a:spcAft>
                <a:spcPts val="0"/>
              </a:spcAft>
              <a:buClr>
                <a:schemeClr val="dk1"/>
              </a:buClr>
              <a:buSzPts val="1100"/>
              <a:buFont typeface="Arial"/>
              <a:buNone/>
            </a:pPr>
            <a:r>
              <a:rPr lang="en-GB" sz="1810">
                <a:solidFill>
                  <a:srgbClr val="111111"/>
                </a:solidFill>
              </a:rPr>
              <a:t>Link to refer Speciation Data Sheet - </a:t>
            </a:r>
            <a:r>
              <a:rPr lang="en-GB" sz="1810" u="sng">
                <a:solidFill>
                  <a:schemeClr val="hlink"/>
                </a:solidFill>
                <a:hlinkClick r:id="rId3"/>
              </a:rPr>
              <a:t>https://cdn.sparkfun.com/datasheets/Sensors/Proximity/HCSR04.pdf</a:t>
            </a:r>
            <a:endParaRPr sz="1810">
              <a:solidFill>
                <a:srgbClr val="111111"/>
              </a:solidFill>
            </a:endParaRPr>
          </a:p>
          <a:p>
            <a:pPr indent="0" lvl="0" marL="457200" rtl="0" algn="l">
              <a:lnSpc>
                <a:spcPct val="95000"/>
              </a:lnSpc>
              <a:spcBef>
                <a:spcPts val="600"/>
              </a:spcBef>
              <a:spcAft>
                <a:spcPts val="0"/>
              </a:spcAft>
              <a:buClr>
                <a:schemeClr val="dk1"/>
              </a:buClr>
              <a:buSzPts val="1100"/>
              <a:buFont typeface="Arial"/>
              <a:buNone/>
            </a:pPr>
            <a:r>
              <a:t/>
            </a:r>
            <a:endParaRPr sz="1810">
              <a:solidFill>
                <a:srgbClr val="111111"/>
              </a:solidFill>
            </a:endParaRPr>
          </a:p>
          <a:p>
            <a:pPr indent="0" lvl="0" marL="0" rtl="0" algn="l">
              <a:lnSpc>
                <a:spcPct val="115000"/>
              </a:lnSpc>
              <a:spcBef>
                <a:spcPts val="0"/>
              </a:spcBef>
              <a:spcAft>
                <a:spcPts val="1200"/>
              </a:spcAft>
              <a:buSzPts val="1300"/>
              <a:buNone/>
            </a:pPr>
            <a:r>
              <a:t/>
            </a:r>
            <a:endParaRPr/>
          </a:p>
        </p:txBody>
      </p:sp>
      <p:pic>
        <p:nvPicPr>
          <p:cNvPr id="562" name="Google Shape;562;p72"/>
          <p:cNvPicPr preferRelativeResize="0"/>
          <p:nvPr/>
        </p:nvPicPr>
        <p:blipFill>
          <a:blip r:embed="rId4">
            <a:alphaModFix/>
          </a:blip>
          <a:stretch>
            <a:fillRect/>
          </a:stretch>
        </p:blipFill>
        <p:spPr>
          <a:xfrm>
            <a:off x="5608275" y="745225"/>
            <a:ext cx="2911400" cy="2116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3"/>
          <p:cNvSpPr txBox="1"/>
          <p:nvPr>
            <p:ph type="title"/>
          </p:nvPr>
        </p:nvSpPr>
        <p:spPr>
          <a:xfrm>
            <a:off x="209725" y="187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3333"/>
              <a:buFont typeface="Arial"/>
              <a:buNone/>
            </a:pPr>
            <a:r>
              <a:rPr lang="en-GB"/>
              <a:t>Circuit Diagram- HC SR04</a:t>
            </a:r>
            <a:endParaRPr/>
          </a:p>
        </p:txBody>
      </p:sp>
      <p:pic>
        <p:nvPicPr>
          <p:cNvPr id="568" name="Google Shape;568;p73"/>
          <p:cNvPicPr preferRelativeResize="0"/>
          <p:nvPr/>
        </p:nvPicPr>
        <p:blipFill>
          <a:blip r:embed="rId3">
            <a:alphaModFix/>
          </a:blip>
          <a:stretch>
            <a:fillRect/>
          </a:stretch>
        </p:blipFill>
        <p:spPr>
          <a:xfrm>
            <a:off x="1078725" y="1075050"/>
            <a:ext cx="5144927" cy="36966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4"/>
          <p:cNvSpPr txBox="1"/>
          <p:nvPr>
            <p:ph type="title"/>
          </p:nvPr>
        </p:nvSpPr>
        <p:spPr>
          <a:xfrm>
            <a:off x="599775" y="3093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lang="en-GB"/>
              <a:t>4x4 Keypad</a:t>
            </a:r>
            <a:endParaRPr b="1"/>
          </a:p>
        </p:txBody>
      </p:sp>
      <p:pic>
        <p:nvPicPr>
          <p:cNvPr id="574" name="Google Shape;574;p74"/>
          <p:cNvPicPr preferRelativeResize="0"/>
          <p:nvPr/>
        </p:nvPicPr>
        <p:blipFill rotWithShape="1">
          <a:blip r:embed="rId3">
            <a:alphaModFix/>
          </a:blip>
          <a:srcRect b="0" l="0" r="0" t="0"/>
          <a:stretch/>
        </p:blipFill>
        <p:spPr>
          <a:xfrm>
            <a:off x="311700" y="1152475"/>
            <a:ext cx="3269650" cy="3269650"/>
          </a:xfrm>
          <a:prstGeom prst="rect">
            <a:avLst/>
          </a:prstGeom>
          <a:noFill/>
          <a:ln>
            <a:noFill/>
          </a:ln>
        </p:spPr>
      </p:pic>
      <p:pic>
        <p:nvPicPr>
          <p:cNvPr id="575" name="Google Shape;575;p74"/>
          <p:cNvPicPr preferRelativeResize="0"/>
          <p:nvPr/>
        </p:nvPicPr>
        <p:blipFill rotWithShape="1">
          <a:blip r:embed="rId4">
            <a:alphaModFix/>
          </a:blip>
          <a:srcRect b="0" l="0" r="0" t="0"/>
          <a:stretch/>
        </p:blipFill>
        <p:spPr>
          <a:xfrm>
            <a:off x="4253425" y="1201250"/>
            <a:ext cx="4578876" cy="3416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5"/>
          <p:cNvSpPr txBox="1"/>
          <p:nvPr>
            <p:ph type="title"/>
          </p:nvPr>
        </p:nvSpPr>
        <p:spPr>
          <a:xfrm>
            <a:off x="258500" y="284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Technique -4X4 Keypad</a:t>
            </a:r>
            <a:endParaRPr/>
          </a:p>
        </p:txBody>
      </p:sp>
      <p:sp>
        <p:nvSpPr>
          <p:cNvPr id="581" name="Google Shape;581;p75"/>
          <p:cNvSpPr txBox="1"/>
          <p:nvPr>
            <p:ph idx="1" type="body"/>
          </p:nvPr>
        </p:nvSpPr>
        <p:spPr>
          <a:xfrm>
            <a:off x="819150" y="1096950"/>
            <a:ext cx="7505700" cy="3341700"/>
          </a:xfrm>
          <a:prstGeom prst="rect">
            <a:avLst/>
          </a:prstGeom>
        </p:spPr>
        <p:txBody>
          <a:bodyPr anchorCtr="0" anchor="t" bIns="91425" lIns="91425" spcFirstLastPara="1" rIns="91425" wrap="square" tIns="91425">
            <a:normAutofit fontScale="25000" lnSpcReduction="20000"/>
          </a:bodyPr>
          <a:lstStyle/>
          <a:p>
            <a:pPr indent="-317500" lvl="0" marL="457200" rtl="0" algn="l">
              <a:spcBef>
                <a:spcPts val="0"/>
              </a:spcBef>
              <a:spcAft>
                <a:spcPts val="0"/>
              </a:spcAft>
              <a:buClr>
                <a:srgbClr val="3A3A3A"/>
              </a:buClr>
              <a:buSzPct val="100000"/>
              <a:buFont typeface="Nunito"/>
              <a:buChar char="●"/>
            </a:pPr>
            <a:r>
              <a:rPr lang="en-GB" sz="5600">
                <a:solidFill>
                  <a:srgbClr val="3A3A3A"/>
                </a:solidFill>
                <a:latin typeface="Nunito"/>
                <a:ea typeface="Nunito"/>
                <a:cs typeface="Nunito"/>
                <a:sym typeface="Nunito"/>
              </a:rPr>
              <a:t>The structure of the keypad is a matrix. there are 4 columns and 4 rows.</a:t>
            </a:r>
            <a:endParaRPr sz="5600">
              <a:solidFill>
                <a:srgbClr val="3A3A3A"/>
              </a:solidFill>
              <a:latin typeface="Nunito"/>
              <a:ea typeface="Nunito"/>
              <a:cs typeface="Nunito"/>
              <a:sym typeface="Nunito"/>
            </a:endParaRPr>
          </a:p>
          <a:p>
            <a:pPr indent="-317500" lvl="0" marL="457200" rtl="0" algn="l">
              <a:spcBef>
                <a:spcPts val="0"/>
              </a:spcBef>
              <a:spcAft>
                <a:spcPts val="0"/>
              </a:spcAft>
              <a:buClr>
                <a:srgbClr val="3A3A3A"/>
              </a:buClr>
              <a:buSzPct val="100000"/>
              <a:buFont typeface="Nunito"/>
              <a:buChar char="●"/>
            </a:pPr>
            <a:r>
              <a:rPr lang="en-GB" sz="5600">
                <a:solidFill>
                  <a:srgbClr val="3A3A3A"/>
                </a:solidFill>
                <a:latin typeface="Nunito"/>
                <a:ea typeface="Nunito"/>
                <a:cs typeface="Nunito"/>
                <a:sym typeface="Nunito"/>
              </a:rPr>
              <a:t>There is no connection between rows and columns if we do not press any keys.</a:t>
            </a:r>
            <a:endParaRPr sz="5600">
              <a:solidFill>
                <a:srgbClr val="3A3A3A"/>
              </a:solidFill>
              <a:latin typeface="Nunito"/>
              <a:ea typeface="Nunito"/>
              <a:cs typeface="Nunito"/>
              <a:sym typeface="Nunito"/>
            </a:endParaRPr>
          </a:p>
          <a:p>
            <a:pPr indent="-317500" lvl="0" marL="457200" marR="444500" rtl="0" algn="just">
              <a:lnSpc>
                <a:spcPct val="148000"/>
              </a:lnSpc>
              <a:spcBef>
                <a:spcPts val="0"/>
              </a:spcBef>
              <a:spcAft>
                <a:spcPts val="0"/>
              </a:spcAft>
              <a:buClr>
                <a:srgbClr val="3A3A3A"/>
              </a:buClr>
              <a:buSzPct val="100000"/>
              <a:buFont typeface="Nunito"/>
              <a:buChar char="●"/>
            </a:pPr>
            <a:r>
              <a:rPr lang="en-GB" sz="5600">
                <a:solidFill>
                  <a:srgbClr val="3A3A3A"/>
                </a:solidFill>
                <a:latin typeface="Nunito"/>
                <a:ea typeface="Nunito"/>
                <a:cs typeface="Nunito"/>
                <a:sym typeface="Nunito"/>
              </a:rPr>
              <a:t>When we press a key, the specific column and row of that key will be contacted. </a:t>
            </a:r>
            <a:endParaRPr sz="5600">
              <a:solidFill>
                <a:srgbClr val="3A3A3A"/>
              </a:solidFill>
              <a:latin typeface="Nunito"/>
              <a:ea typeface="Nunito"/>
              <a:cs typeface="Nunito"/>
              <a:sym typeface="Nunito"/>
            </a:endParaRPr>
          </a:p>
          <a:p>
            <a:pPr indent="-317500" lvl="0" marL="457200" marR="444500" rtl="0" algn="just">
              <a:lnSpc>
                <a:spcPct val="148000"/>
              </a:lnSpc>
              <a:spcBef>
                <a:spcPts val="0"/>
              </a:spcBef>
              <a:spcAft>
                <a:spcPts val="0"/>
              </a:spcAft>
              <a:buClr>
                <a:srgbClr val="3A3A3A"/>
              </a:buClr>
              <a:buSzPct val="100000"/>
              <a:buFont typeface="Nunito"/>
              <a:buChar char="●"/>
            </a:pPr>
            <a:r>
              <a:rPr lang="en-GB" sz="5600">
                <a:solidFill>
                  <a:srgbClr val="3A3A3A"/>
                </a:solidFill>
                <a:latin typeface="Nunito"/>
                <a:ea typeface="Nunito"/>
                <a:cs typeface="Nunito"/>
                <a:sym typeface="Nunito"/>
              </a:rPr>
              <a:t>First, the microcontroller grounds all rows by providing a value of 0. </a:t>
            </a:r>
            <a:r>
              <a:rPr lang="en-GB" sz="5600">
                <a:solidFill>
                  <a:srgbClr val="3A3A3A"/>
                </a:solidFill>
                <a:latin typeface="Nunito"/>
                <a:ea typeface="Nunito"/>
                <a:cs typeface="Nunito"/>
                <a:sym typeface="Nunito"/>
              </a:rPr>
              <a:t>And start examining the column value.</a:t>
            </a:r>
            <a:endParaRPr sz="5600">
              <a:solidFill>
                <a:srgbClr val="3A3A3A"/>
              </a:solidFill>
              <a:latin typeface="Nunito"/>
              <a:ea typeface="Nunito"/>
              <a:cs typeface="Nunito"/>
              <a:sym typeface="Nunito"/>
            </a:endParaRPr>
          </a:p>
          <a:p>
            <a:pPr indent="-317500" lvl="0" marL="457200" marR="444500" rtl="0" algn="just">
              <a:lnSpc>
                <a:spcPct val="148000"/>
              </a:lnSpc>
              <a:spcBef>
                <a:spcPts val="0"/>
              </a:spcBef>
              <a:spcAft>
                <a:spcPts val="0"/>
              </a:spcAft>
              <a:buClr>
                <a:srgbClr val="3A3A3A"/>
              </a:buClr>
              <a:buSzPct val="100000"/>
              <a:buFont typeface="Nunito"/>
              <a:buChar char="●"/>
            </a:pPr>
            <a:r>
              <a:rPr lang="en-GB" sz="5600">
                <a:solidFill>
                  <a:srgbClr val="3A3A3A"/>
                </a:solidFill>
                <a:latin typeface="Nunito"/>
                <a:ea typeface="Nunito"/>
                <a:cs typeface="Nunito"/>
                <a:sym typeface="Nunito"/>
              </a:rPr>
              <a:t>No key has been pressed if all columns read '1'. If any of the four columns show a '0,' it means a key has been pressed.</a:t>
            </a:r>
            <a:endParaRPr sz="5600">
              <a:solidFill>
                <a:srgbClr val="3A3A3A"/>
              </a:solidFill>
              <a:latin typeface="Nunito"/>
              <a:ea typeface="Nunito"/>
              <a:cs typeface="Nunito"/>
              <a:sym typeface="Nunito"/>
            </a:endParaRPr>
          </a:p>
          <a:p>
            <a:pPr indent="-317500" lvl="0" marL="457200" marR="444500" rtl="0" algn="just">
              <a:lnSpc>
                <a:spcPct val="148000"/>
              </a:lnSpc>
              <a:spcBef>
                <a:spcPts val="0"/>
              </a:spcBef>
              <a:spcAft>
                <a:spcPts val="0"/>
              </a:spcAft>
              <a:buClr>
                <a:srgbClr val="3A3A3A"/>
              </a:buClr>
              <a:buSzPct val="100000"/>
              <a:buFont typeface="Nunito"/>
              <a:buChar char="●"/>
            </a:pPr>
            <a:r>
              <a:rPr lang="en-GB" sz="5600">
                <a:solidFill>
                  <a:srgbClr val="3A3A3A"/>
                </a:solidFill>
                <a:latin typeface="Nunito"/>
                <a:ea typeface="Nunito"/>
                <a:cs typeface="Nunito"/>
                <a:sym typeface="Nunito"/>
              </a:rPr>
              <a:t>To identify the pressed key. First, the microcontroller grounds the first row, then checks each column. If all of the columns are '1', the pressed key is not from the first row.</a:t>
            </a:r>
            <a:endParaRPr sz="5600">
              <a:solidFill>
                <a:srgbClr val="3A3A3A"/>
              </a:solidFill>
              <a:latin typeface="Nunito"/>
              <a:ea typeface="Nunito"/>
              <a:cs typeface="Nunito"/>
              <a:sym typeface="Nunito"/>
            </a:endParaRPr>
          </a:p>
          <a:p>
            <a:pPr indent="-317500" lvl="0" marL="457200" marR="444500" rtl="0" algn="just">
              <a:lnSpc>
                <a:spcPct val="148000"/>
              </a:lnSpc>
              <a:spcBef>
                <a:spcPts val="0"/>
              </a:spcBef>
              <a:spcAft>
                <a:spcPts val="0"/>
              </a:spcAft>
              <a:buClr>
                <a:srgbClr val="3A3A3A"/>
              </a:buClr>
              <a:buSzPct val="100000"/>
              <a:buFont typeface="Nunito"/>
              <a:buChar char="●"/>
            </a:pPr>
            <a:r>
              <a:rPr lang="en-GB" sz="5600">
                <a:solidFill>
                  <a:srgbClr val="3A3A3A"/>
                </a:solidFill>
                <a:latin typeface="Nunito"/>
                <a:ea typeface="Nunito"/>
                <a:cs typeface="Nunito"/>
                <a:sym typeface="Nunito"/>
              </a:rPr>
              <a:t>Following that, ground the second row and read all of the columns. This procedure will be repeated until a column value is recognized as '0.'</a:t>
            </a:r>
            <a:endParaRPr sz="5600">
              <a:solidFill>
                <a:srgbClr val="3A3A3A"/>
              </a:solidFill>
              <a:latin typeface="Nunito"/>
              <a:ea typeface="Nunito"/>
              <a:cs typeface="Nunito"/>
              <a:sym typeface="Nunito"/>
            </a:endParaRPr>
          </a:p>
          <a:p>
            <a:pPr indent="0" lvl="0" marL="0" marR="444500" rtl="0" algn="just">
              <a:lnSpc>
                <a:spcPct val="148000"/>
              </a:lnSpc>
              <a:spcBef>
                <a:spcPts val="1100"/>
              </a:spcBef>
              <a:spcAft>
                <a:spcPts val="0"/>
              </a:spcAft>
              <a:buNone/>
            </a:pPr>
            <a:r>
              <a:t/>
            </a:r>
            <a:endParaRPr sz="1200">
              <a:solidFill>
                <a:srgbClr val="3A3A3A"/>
              </a:solidFill>
              <a:latin typeface="Times New Roman"/>
              <a:ea typeface="Times New Roman"/>
              <a:cs typeface="Times New Roman"/>
              <a:sym typeface="Times New Roman"/>
            </a:endParaRPr>
          </a:p>
          <a:p>
            <a:pPr indent="0" lvl="0" marL="0" marR="444500" rtl="0" algn="just">
              <a:lnSpc>
                <a:spcPct val="148000"/>
              </a:lnSpc>
              <a:spcBef>
                <a:spcPts val="1200"/>
              </a:spcBef>
              <a:spcAft>
                <a:spcPts val="0"/>
              </a:spcAft>
              <a:buNone/>
            </a:pPr>
            <a:r>
              <a:t/>
            </a:r>
            <a:endParaRPr sz="1200">
              <a:solidFill>
                <a:srgbClr val="3A3A3A"/>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rgbClr val="3A3A3A"/>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6"/>
          <p:cNvSpPr txBox="1"/>
          <p:nvPr>
            <p:ph type="title"/>
          </p:nvPr>
        </p:nvSpPr>
        <p:spPr>
          <a:xfrm>
            <a:off x="690575" y="256225"/>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GB"/>
              <a:t>4X4 keypad</a:t>
            </a:r>
            <a:r>
              <a:rPr b="1" lang="en-GB"/>
              <a:t> </a:t>
            </a:r>
            <a:endParaRPr b="1"/>
          </a:p>
        </p:txBody>
      </p:sp>
      <p:pic>
        <p:nvPicPr>
          <p:cNvPr id="587" name="Google Shape;587;p76"/>
          <p:cNvPicPr preferRelativeResize="0"/>
          <p:nvPr/>
        </p:nvPicPr>
        <p:blipFill rotWithShape="1">
          <a:blip r:embed="rId3">
            <a:alphaModFix/>
          </a:blip>
          <a:srcRect b="-6462" l="0" r="-6462" t="0"/>
          <a:stretch/>
        </p:blipFill>
        <p:spPr>
          <a:xfrm>
            <a:off x="203775" y="1435850"/>
            <a:ext cx="3148074" cy="3011126"/>
          </a:xfrm>
          <a:prstGeom prst="rect">
            <a:avLst/>
          </a:prstGeom>
          <a:noFill/>
          <a:ln>
            <a:noFill/>
          </a:ln>
        </p:spPr>
      </p:pic>
      <p:pic>
        <p:nvPicPr>
          <p:cNvPr id="588" name="Google Shape;588;p76"/>
          <p:cNvPicPr preferRelativeResize="0"/>
          <p:nvPr/>
        </p:nvPicPr>
        <p:blipFill rotWithShape="1">
          <a:blip r:embed="rId4">
            <a:alphaModFix/>
          </a:blip>
          <a:srcRect b="0" l="0" r="0" t="0"/>
          <a:stretch/>
        </p:blipFill>
        <p:spPr>
          <a:xfrm>
            <a:off x="3122925" y="1435838"/>
            <a:ext cx="3049500" cy="2818249"/>
          </a:xfrm>
          <a:prstGeom prst="rect">
            <a:avLst/>
          </a:prstGeom>
          <a:noFill/>
          <a:ln>
            <a:noFill/>
          </a:ln>
        </p:spPr>
      </p:pic>
      <p:pic>
        <p:nvPicPr>
          <p:cNvPr id="589" name="Google Shape;589;p76"/>
          <p:cNvPicPr preferRelativeResize="0"/>
          <p:nvPr/>
        </p:nvPicPr>
        <p:blipFill rotWithShape="1">
          <a:blip r:embed="rId5">
            <a:alphaModFix/>
          </a:blip>
          <a:srcRect b="0" l="0" r="0" t="0"/>
          <a:stretch/>
        </p:blipFill>
        <p:spPr>
          <a:xfrm>
            <a:off x="6172425" y="1435850"/>
            <a:ext cx="2700126" cy="2818224"/>
          </a:xfrm>
          <a:prstGeom prst="rect">
            <a:avLst/>
          </a:prstGeom>
          <a:noFill/>
          <a:ln>
            <a:noFill/>
          </a:ln>
        </p:spPr>
      </p:pic>
      <p:sp>
        <p:nvSpPr>
          <p:cNvPr id="590" name="Google Shape;590;p76"/>
          <p:cNvSpPr txBox="1"/>
          <p:nvPr/>
        </p:nvSpPr>
        <p:spPr>
          <a:xfrm>
            <a:off x="1521600" y="4254075"/>
            <a:ext cx="116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alibri"/>
                <a:ea typeface="Calibri"/>
                <a:cs typeface="Calibri"/>
                <a:sym typeface="Calibri"/>
              </a:rPr>
              <a:t>(1)</a:t>
            </a:r>
            <a:endParaRPr b="0" i="0" sz="1400" u="none" cap="none" strike="noStrike">
              <a:solidFill>
                <a:srgbClr val="000000"/>
              </a:solidFill>
              <a:latin typeface="Calibri"/>
              <a:ea typeface="Calibri"/>
              <a:cs typeface="Calibri"/>
              <a:sym typeface="Calibri"/>
            </a:endParaRPr>
          </a:p>
        </p:txBody>
      </p:sp>
      <p:sp>
        <p:nvSpPr>
          <p:cNvPr id="591" name="Google Shape;591;p76"/>
          <p:cNvSpPr txBox="1"/>
          <p:nvPr/>
        </p:nvSpPr>
        <p:spPr>
          <a:xfrm>
            <a:off x="4436388" y="4254075"/>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alibri"/>
                <a:ea typeface="Calibri"/>
                <a:cs typeface="Calibri"/>
                <a:sym typeface="Calibri"/>
              </a:rPr>
              <a:t>(2)</a:t>
            </a:r>
            <a:endParaRPr b="0" i="0" sz="1400" u="none" cap="none" strike="noStrike">
              <a:solidFill>
                <a:srgbClr val="000000"/>
              </a:solidFill>
              <a:latin typeface="Calibri"/>
              <a:ea typeface="Calibri"/>
              <a:cs typeface="Calibri"/>
              <a:sym typeface="Calibri"/>
            </a:endParaRPr>
          </a:p>
        </p:txBody>
      </p:sp>
      <p:sp>
        <p:nvSpPr>
          <p:cNvPr id="592" name="Google Shape;592;p76"/>
          <p:cNvSpPr txBox="1"/>
          <p:nvPr/>
        </p:nvSpPr>
        <p:spPr>
          <a:xfrm>
            <a:off x="7190150" y="4254075"/>
            <a:ext cx="168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alibri"/>
                <a:ea typeface="Calibri"/>
                <a:cs typeface="Calibri"/>
                <a:sym typeface="Calibri"/>
              </a:rPr>
              <a:t>(3)</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7"/>
          <p:cNvSpPr txBox="1"/>
          <p:nvPr>
            <p:ph type="title"/>
          </p:nvPr>
        </p:nvSpPr>
        <p:spPr>
          <a:xfrm>
            <a:off x="343800" y="37025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t>Specifications-</a:t>
            </a:r>
            <a:r>
              <a:rPr lang="en-GB"/>
              <a:t>4x4 keypad</a:t>
            </a:r>
            <a:endParaRPr/>
          </a:p>
        </p:txBody>
      </p:sp>
      <p:sp>
        <p:nvSpPr>
          <p:cNvPr id="598" name="Google Shape;598;p77"/>
          <p:cNvSpPr txBox="1"/>
          <p:nvPr>
            <p:ph idx="1" type="body"/>
          </p:nvPr>
        </p:nvSpPr>
        <p:spPr>
          <a:xfrm>
            <a:off x="209725" y="1868850"/>
            <a:ext cx="7505700" cy="2448000"/>
          </a:xfrm>
          <a:prstGeom prst="rect">
            <a:avLst/>
          </a:prstGeom>
          <a:noFill/>
          <a:ln>
            <a:noFill/>
          </a:ln>
        </p:spPr>
        <p:txBody>
          <a:bodyPr anchorCtr="0" anchor="t" bIns="91425" lIns="91425" spcFirstLastPara="1" rIns="91425" wrap="square" tIns="91425">
            <a:normAutofit fontScale="92500" lnSpcReduction="20000"/>
          </a:bodyPr>
          <a:lstStyle/>
          <a:p>
            <a:pPr indent="-328484" lvl="0" marL="635000" rtl="0" algn="l">
              <a:lnSpc>
                <a:spcPct val="115000"/>
              </a:lnSpc>
              <a:spcBef>
                <a:spcPts val="0"/>
              </a:spcBef>
              <a:spcAft>
                <a:spcPts val="0"/>
              </a:spcAft>
              <a:buClr>
                <a:srgbClr val="303030"/>
              </a:buClr>
              <a:buSzPct val="100000"/>
              <a:buFont typeface="Nunito"/>
              <a:buChar char="●"/>
            </a:pPr>
            <a:r>
              <a:rPr lang="en-GB" sz="1700">
                <a:solidFill>
                  <a:srgbClr val="303030"/>
                </a:solidFill>
                <a:latin typeface="Nunito"/>
                <a:ea typeface="Nunito"/>
                <a:cs typeface="Nunito"/>
                <a:sym typeface="Nunito"/>
              </a:rPr>
              <a:t>Maximum Voltage across each segment or button  - 24V</a:t>
            </a:r>
            <a:endParaRPr sz="1700">
              <a:solidFill>
                <a:srgbClr val="303030"/>
              </a:solidFill>
              <a:latin typeface="Nunito"/>
              <a:ea typeface="Nunito"/>
              <a:cs typeface="Nunito"/>
              <a:sym typeface="Nunito"/>
            </a:endParaRPr>
          </a:p>
          <a:p>
            <a:pPr indent="-328484" lvl="0" marL="635000" rtl="0" algn="l">
              <a:lnSpc>
                <a:spcPct val="115000"/>
              </a:lnSpc>
              <a:spcBef>
                <a:spcPts val="0"/>
              </a:spcBef>
              <a:spcAft>
                <a:spcPts val="0"/>
              </a:spcAft>
              <a:buClr>
                <a:srgbClr val="303030"/>
              </a:buClr>
              <a:buSzPct val="100000"/>
              <a:buFont typeface="Nunito"/>
              <a:buChar char="●"/>
            </a:pPr>
            <a:r>
              <a:rPr lang="en-GB" sz="1700">
                <a:solidFill>
                  <a:srgbClr val="303030"/>
                </a:solidFill>
                <a:latin typeface="Nunito"/>
                <a:ea typeface="Nunito"/>
                <a:cs typeface="Nunito"/>
                <a:sym typeface="Nunito"/>
              </a:rPr>
              <a:t>Maximum Current through  each segment or button - 30mA</a:t>
            </a:r>
            <a:endParaRPr sz="1700">
              <a:solidFill>
                <a:srgbClr val="303030"/>
              </a:solidFill>
              <a:latin typeface="Nunito"/>
              <a:ea typeface="Nunito"/>
              <a:cs typeface="Nunito"/>
              <a:sym typeface="Nunito"/>
            </a:endParaRPr>
          </a:p>
          <a:p>
            <a:pPr indent="-328484" lvl="0" marL="635000" rtl="0" algn="l">
              <a:lnSpc>
                <a:spcPct val="115000"/>
              </a:lnSpc>
              <a:spcBef>
                <a:spcPts val="0"/>
              </a:spcBef>
              <a:spcAft>
                <a:spcPts val="0"/>
              </a:spcAft>
              <a:buClr>
                <a:srgbClr val="303030"/>
              </a:buClr>
              <a:buSzPct val="100000"/>
              <a:buFont typeface="Nunito"/>
              <a:buChar char="●"/>
            </a:pPr>
            <a:r>
              <a:rPr lang="en-GB" sz="1700">
                <a:solidFill>
                  <a:srgbClr val="303030"/>
                </a:solidFill>
                <a:latin typeface="Nunito"/>
                <a:ea typeface="Nunito"/>
                <a:cs typeface="Nunito"/>
                <a:sym typeface="Nunito"/>
              </a:rPr>
              <a:t>Maximum operating temperature - 0°C to + 50°C</a:t>
            </a:r>
            <a:endParaRPr sz="1700">
              <a:solidFill>
                <a:srgbClr val="303030"/>
              </a:solidFill>
              <a:latin typeface="Nunito"/>
              <a:ea typeface="Nunito"/>
              <a:cs typeface="Nunito"/>
              <a:sym typeface="Nunito"/>
            </a:endParaRPr>
          </a:p>
          <a:p>
            <a:pPr indent="0" lvl="0" marL="457200" rtl="0" algn="l">
              <a:lnSpc>
                <a:spcPct val="95000"/>
              </a:lnSpc>
              <a:spcBef>
                <a:spcPts val="1800"/>
              </a:spcBef>
              <a:spcAft>
                <a:spcPts val="0"/>
              </a:spcAft>
              <a:buSzPct val="77646"/>
              <a:buNone/>
            </a:pPr>
            <a:r>
              <a:rPr lang="en-GB" sz="1810">
                <a:solidFill>
                  <a:srgbClr val="111111"/>
                </a:solidFill>
                <a:latin typeface="Nunito"/>
                <a:ea typeface="Nunito"/>
                <a:cs typeface="Nunito"/>
                <a:sym typeface="Nunito"/>
              </a:rPr>
              <a:t>Link to refer Speciation Data Sheet -</a:t>
            </a:r>
            <a:r>
              <a:rPr lang="en-GB" sz="1810">
                <a:solidFill>
                  <a:srgbClr val="111111"/>
                </a:solidFill>
              </a:rPr>
              <a:t> </a:t>
            </a:r>
            <a:endParaRPr sz="1810">
              <a:solidFill>
                <a:srgbClr val="111111"/>
              </a:solidFill>
            </a:endParaRPr>
          </a:p>
          <a:p>
            <a:pPr indent="0" lvl="0" marL="457200" rtl="0" algn="l">
              <a:lnSpc>
                <a:spcPct val="95000"/>
              </a:lnSpc>
              <a:spcBef>
                <a:spcPts val="600"/>
              </a:spcBef>
              <a:spcAft>
                <a:spcPts val="0"/>
              </a:spcAft>
              <a:buSzPct val="82670"/>
              <a:buNone/>
            </a:pPr>
            <a:r>
              <a:rPr lang="en-GB" sz="1700" u="sng">
                <a:solidFill>
                  <a:schemeClr val="hlink"/>
                </a:solidFill>
                <a:latin typeface="Arial"/>
                <a:ea typeface="Arial"/>
                <a:cs typeface="Arial"/>
                <a:sym typeface="Arial"/>
                <a:hlinkClick r:id="rId3"/>
              </a:rPr>
              <a:t>4x4 Matrix Membrane Keypad (#27899) (sparkfun.com)</a:t>
            </a:r>
            <a:endParaRPr sz="2410">
              <a:solidFill>
                <a:srgbClr val="111111"/>
              </a:solidFill>
            </a:endParaRPr>
          </a:p>
          <a:p>
            <a:pPr indent="0" lvl="0" marL="457200" rtl="0" algn="l">
              <a:lnSpc>
                <a:spcPct val="95000"/>
              </a:lnSpc>
              <a:spcBef>
                <a:spcPts val="600"/>
              </a:spcBef>
              <a:spcAft>
                <a:spcPts val="0"/>
              </a:spcAft>
              <a:buSzPct val="58315"/>
              <a:buNone/>
            </a:pPr>
            <a:r>
              <a:t/>
            </a:r>
            <a:endParaRPr sz="2410">
              <a:solidFill>
                <a:srgbClr val="111111"/>
              </a:solidFill>
            </a:endParaRPr>
          </a:p>
          <a:p>
            <a:pPr indent="0" lvl="0" marL="457200" rtl="0" algn="l">
              <a:lnSpc>
                <a:spcPct val="95000"/>
              </a:lnSpc>
              <a:spcBef>
                <a:spcPts val="600"/>
              </a:spcBef>
              <a:spcAft>
                <a:spcPts val="0"/>
              </a:spcAft>
              <a:buSzPct val="77646"/>
              <a:buNone/>
            </a:pPr>
            <a:r>
              <a:rPr lang="en-GB" sz="1810">
                <a:solidFill>
                  <a:srgbClr val="111111"/>
                </a:solidFill>
              </a:rPr>
              <a:t> </a:t>
            </a:r>
            <a:endParaRPr sz="1700">
              <a:solidFill>
                <a:srgbClr val="303030"/>
              </a:solidFill>
              <a:latin typeface="Roboto"/>
              <a:ea typeface="Roboto"/>
              <a:cs typeface="Roboto"/>
              <a:sym typeface="Roboto"/>
            </a:endParaRPr>
          </a:p>
          <a:p>
            <a:pPr indent="0" lvl="0" marL="0" rtl="0" algn="l">
              <a:lnSpc>
                <a:spcPct val="115000"/>
              </a:lnSpc>
              <a:spcBef>
                <a:spcPts val="0"/>
              </a:spcBef>
              <a:spcAft>
                <a:spcPts val="1200"/>
              </a:spcAft>
              <a:buSzPct val="108108"/>
              <a:buNone/>
            </a:pPr>
            <a:r>
              <a:t/>
            </a:r>
            <a:endParaRPr/>
          </a:p>
        </p:txBody>
      </p:sp>
      <p:sp>
        <p:nvSpPr>
          <p:cNvPr id="599" name="Google Shape;599;p77"/>
          <p:cNvSpPr txBox="1"/>
          <p:nvPr/>
        </p:nvSpPr>
        <p:spPr>
          <a:xfrm>
            <a:off x="6398900" y="2864275"/>
            <a:ext cx="169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8"/>
          <p:cNvSpPr txBox="1"/>
          <p:nvPr>
            <p:ph type="title"/>
          </p:nvPr>
        </p:nvSpPr>
        <p:spPr>
          <a:xfrm>
            <a:off x="450950" y="1094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Circuit Diagram- 4X4 keypad</a:t>
            </a:r>
            <a:endParaRPr/>
          </a:p>
        </p:txBody>
      </p:sp>
      <p:sp>
        <p:nvSpPr>
          <p:cNvPr id="605" name="Google Shape;605;p78"/>
          <p:cNvSpPr txBox="1"/>
          <p:nvPr>
            <p:ph idx="1" type="body"/>
          </p:nvPr>
        </p:nvSpPr>
        <p:spPr>
          <a:xfrm>
            <a:off x="311700" y="572850"/>
            <a:ext cx="8520600" cy="4375500"/>
          </a:xfrm>
          <a:prstGeom prst="rect">
            <a:avLst/>
          </a:prstGeom>
          <a:noFill/>
          <a:ln>
            <a:noFill/>
          </a:ln>
        </p:spPr>
        <p:txBody>
          <a:bodyPr anchorCtr="0" anchor="t" bIns="91425" lIns="91425" spcFirstLastPara="1" rIns="91425" wrap="square" tIns="91425">
            <a:normAutofit/>
          </a:bodyPr>
          <a:lstStyle/>
          <a:p>
            <a:pPr indent="0" lvl="0" marL="457200" rtl="0" algn="l">
              <a:lnSpc>
                <a:spcPct val="95000"/>
              </a:lnSpc>
              <a:spcBef>
                <a:spcPts val="600"/>
              </a:spcBef>
              <a:spcAft>
                <a:spcPts val="0"/>
              </a:spcAft>
              <a:buClr>
                <a:schemeClr val="dk1"/>
              </a:buClr>
              <a:buSzPts val="1100"/>
              <a:buFont typeface="Arial"/>
              <a:buNone/>
            </a:pPr>
            <a:r>
              <a:t/>
            </a:r>
            <a:endParaRPr sz="1810">
              <a:solidFill>
                <a:schemeClr val="dk1"/>
              </a:solidFill>
            </a:endParaRPr>
          </a:p>
          <a:p>
            <a:pPr indent="0" lvl="0" marL="0" rtl="0" algn="l">
              <a:lnSpc>
                <a:spcPct val="115000"/>
              </a:lnSpc>
              <a:spcBef>
                <a:spcPts val="0"/>
              </a:spcBef>
              <a:spcAft>
                <a:spcPts val="1200"/>
              </a:spcAft>
              <a:buSzPts val="1300"/>
              <a:buNone/>
            </a:pPr>
            <a:r>
              <a:t/>
            </a:r>
            <a:endParaRPr/>
          </a:p>
        </p:txBody>
      </p:sp>
      <p:pic>
        <p:nvPicPr>
          <p:cNvPr id="606" name="Google Shape;606;p78"/>
          <p:cNvPicPr preferRelativeResize="0"/>
          <p:nvPr/>
        </p:nvPicPr>
        <p:blipFill>
          <a:blip r:embed="rId3">
            <a:alphaModFix/>
          </a:blip>
          <a:stretch>
            <a:fillRect/>
          </a:stretch>
        </p:blipFill>
        <p:spPr>
          <a:xfrm>
            <a:off x="470600" y="1245075"/>
            <a:ext cx="8202800" cy="3301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9"/>
          <p:cNvSpPr txBox="1"/>
          <p:nvPr>
            <p:ph type="title"/>
          </p:nvPr>
        </p:nvSpPr>
        <p:spPr>
          <a:xfrm>
            <a:off x="197550" y="1996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PCB</a:t>
            </a:r>
            <a:endParaRPr/>
          </a:p>
        </p:txBody>
      </p:sp>
      <p:pic>
        <p:nvPicPr>
          <p:cNvPr id="612" name="Google Shape;612;p79"/>
          <p:cNvPicPr preferRelativeResize="0"/>
          <p:nvPr/>
        </p:nvPicPr>
        <p:blipFill>
          <a:blip r:embed="rId3">
            <a:alphaModFix/>
          </a:blip>
          <a:stretch>
            <a:fillRect/>
          </a:stretch>
        </p:blipFill>
        <p:spPr>
          <a:xfrm>
            <a:off x="1938025" y="292525"/>
            <a:ext cx="4776725" cy="4558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0"/>
          <p:cNvSpPr txBox="1"/>
          <p:nvPr>
            <p:ph type="title"/>
          </p:nvPr>
        </p:nvSpPr>
        <p:spPr>
          <a:xfrm>
            <a:off x="251225" y="21337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GB"/>
              <a:t>Compiled code- HC-SR04</a:t>
            </a:r>
            <a:endParaRPr b="1"/>
          </a:p>
        </p:txBody>
      </p:sp>
      <p:pic>
        <p:nvPicPr>
          <p:cNvPr id="618" name="Google Shape;618;p80"/>
          <p:cNvPicPr preferRelativeResize="0"/>
          <p:nvPr/>
        </p:nvPicPr>
        <p:blipFill>
          <a:blip r:embed="rId3">
            <a:alphaModFix/>
          </a:blip>
          <a:stretch>
            <a:fillRect/>
          </a:stretch>
        </p:blipFill>
        <p:spPr>
          <a:xfrm>
            <a:off x="456800" y="984475"/>
            <a:ext cx="8037539" cy="367072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1"/>
          <p:cNvSpPr txBox="1"/>
          <p:nvPr>
            <p:ph type="title"/>
          </p:nvPr>
        </p:nvSpPr>
        <p:spPr>
          <a:xfrm>
            <a:off x="251225" y="21337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GB"/>
              <a:t>Compiled code- HC-SR04 Cont.</a:t>
            </a:r>
            <a:endParaRPr b="1"/>
          </a:p>
        </p:txBody>
      </p:sp>
      <p:pic>
        <p:nvPicPr>
          <p:cNvPr id="624" name="Google Shape;624;p81"/>
          <p:cNvPicPr preferRelativeResize="0"/>
          <p:nvPr/>
        </p:nvPicPr>
        <p:blipFill>
          <a:blip r:embed="rId3">
            <a:alphaModFix/>
          </a:blip>
          <a:stretch>
            <a:fillRect/>
          </a:stretch>
        </p:blipFill>
        <p:spPr>
          <a:xfrm>
            <a:off x="676275" y="975100"/>
            <a:ext cx="6904586" cy="3670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282850" y="240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GB"/>
              <a:t>3D Diagram</a:t>
            </a:r>
            <a:r>
              <a:rPr b="1" lang="en-GB">
                <a:solidFill>
                  <a:srgbClr val="464653"/>
                </a:solidFill>
              </a:rPr>
              <a:t> </a:t>
            </a:r>
            <a:endParaRPr b="1" sz="2800"/>
          </a:p>
        </p:txBody>
      </p:sp>
      <p:pic>
        <p:nvPicPr>
          <p:cNvPr id="170" name="Google Shape;170;p19"/>
          <p:cNvPicPr preferRelativeResize="0"/>
          <p:nvPr/>
        </p:nvPicPr>
        <p:blipFill rotWithShape="1">
          <a:blip r:embed="rId3">
            <a:alphaModFix/>
          </a:blip>
          <a:srcRect b="0" l="0" r="0" t="0"/>
          <a:stretch/>
        </p:blipFill>
        <p:spPr>
          <a:xfrm>
            <a:off x="2838675" y="572675"/>
            <a:ext cx="2394050" cy="3097058"/>
          </a:xfrm>
          <a:prstGeom prst="rect">
            <a:avLst/>
          </a:prstGeom>
          <a:noFill/>
          <a:ln>
            <a:noFill/>
          </a:ln>
        </p:spPr>
      </p:pic>
      <p:pic>
        <p:nvPicPr>
          <p:cNvPr id="171" name="Google Shape;171;p19"/>
          <p:cNvPicPr preferRelativeResize="0"/>
          <p:nvPr/>
        </p:nvPicPr>
        <p:blipFill rotWithShape="1">
          <a:blip r:embed="rId4">
            <a:alphaModFix/>
          </a:blip>
          <a:srcRect b="0" l="0" r="0" t="0"/>
          <a:stretch/>
        </p:blipFill>
        <p:spPr>
          <a:xfrm>
            <a:off x="5448528" y="572675"/>
            <a:ext cx="3035771" cy="3097051"/>
          </a:xfrm>
          <a:prstGeom prst="rect">
            <a:avLst/>
          </a:prstGeom>
          <a:noFill/>
          <a:ln>
            <a:noFill/>
          </a:ln>
        </p:spPr>
      </p:pic>
      <p:sp>
        <p:nvSpPr>
          <p:cNvPr id="172" name="Google Shape;172;p19"/>
          <p:cNvSpPr txBox="1"/>
          <p:nvPr/>
        </p:nvSpPr>
        <p:spPr>
          <a:xfrm>
            <a:off x="819150" y="3757425"/>
            <a:ext cx="7505700" cy="127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Calibri"/>
                <a:ea typeface="Calibri"/>
                <a:cs typeface="Calibri"/>
                <a:sym typeface="Calibri"/>
              </a:rPr>
              <a:t>3D animation link: </a:t>
            </a:r>
            <a:r>
              <a:rPr b="0" i="0" lang="en-GB" sz="1900" u="sng" cap="none" strike="noStrike">
                <a:solidFill>
                  <a:schemeClr val="hlink"/>
                </a:solidFill>
                <a:latin typeface="Calibri"/>
                <a:ea typeface="Calibri"/>
                <a:cs typeface="Calibri"/>
                <a:sym typeface="Calibri"/>
                <a:hlinkClick r:id="rId5"/>
              </a:rPr>
              <a:t>https://dms.uom.lk/s/8sKq6FmijoANdwQ</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2"/>
          <p:cNvSpPr txBox="1"/>
          <p:nvPr/>
        </p:nvSpPr>
        <p:spPr>
          <a:xfrm>
            <a:off x="210000" y="107175"/>
            <a:ext cx="893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lt1"/>
                </a:solidFill>
                <a:latin typeface="Nunito"/>
                <a:ea typeface="Nunito"/>
                <a:cs typeface="Nunito"/>
                <a:sym typeface="Nunito"/>
              </a:rPr>
              <a:t>Compiled code- HC-SR04 cont.</a:t>
            </a:r>
            <a:endParaRPr/>
          </a:p>
        </p:txBody>
      </p:sp>
      <p:pic>
        <p:nvPicPr>
          <p:cNvPr id="630" name="Google Shape;630;p82"/>
          <p:cNvPicPr preferRelativeResize="0"/>
          <p:nvPr/>
        </p:nvPicPr>
        <p:blipFill>
          <a:blip r:embed="rId3">
            <a:alphaModFix/>
          </a:blip>
          <a:stretch>
            <a:fillRect/>
          </a:stretch>
        </p:blipFill>
        <p:spPr>
          <a:xfrm>
            <a:off x="210000" y="753675"/>
            <a:ext cx="8504250" cy="3930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3"/>
          <p:cNvSpPr txBox="1"/>
          <p:nvPr/>
        </p:nvSpPr>
        <p:spPr>
          <a:xfrm>
            <a:off x="314925" y="146950"/>
            <a:ext cx="8985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lt1"/>
                </a:solidFill>
                <a:latin typeface="Nunito"/>
                <a:ea typeface="Nunito"/>
                <a:cs typeface="Nunito"/>
                <a:sym typeface="Nunito"/>
              </a:rPr>
              <a:t>Compiled code- HC-SR04 cont.</a:t>
            </a:r>
            <a:endParaRPr/>
          </a:p>
        </p:txBody>
      </p:sp>
      <p:pic>
        <p:nvPicPr>
          <p:cNvPr id="636" name="Google Shape;636;p83"/>
          <p:cNvPicPr preferRelativeResize="0"/>
          <p:nvPr/>
        </p:nvPicPr>
        <p:blipFill>
          <a:blip r:embed="rId3">
            <a:alphaModFix/>
          </a:blip>
          <a:stretch>
            <a:fillRect/>
          </a:stretch>
        </p:blipFill>
        <p:spPr>
          <a:xfrm>
            <a:off x="535125" y="881750"/>
            <a:ext cx="8073748" cy="38364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4"/>
          <p:cNvSpPr txBox="1"/>
          <p:nvPr/>
        </p:nvSpPr>
        <p:spPr>
          <a:xfrm>
            <a:off x="242700" y="230925"/>
            <a:ext cx="890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lt1"/>
                </a:solidFill>
                <a:latin typeface="Nunito"/>
                <a:ea typeface="Nunito"/>
                <a:cs typeface="Nunito"/>
                <a:sym typeface="Nunito"/>
              </a:rPr>
              <a:t>Compiled code- HC-SR04 cont.</a:t>
            </a:r>
            <a:endParaRPr/>
          </a:p>
        </p:txBody>
      </p:sp>
      <p:pic>
        <p:nvPicPr>
          <p:cNvPr id="642" name="Google Shape;642;p84"/>
          <p:cNvPicPr preferRelativeResize="0"/>
          <p:nvPr/>
        </p:nvPicPr>
        <p:blipFill>
          <a:blip r:embed="rId3">
            <a:alphaModFix/>
          </a:blip>
          <a:stretch>
            <a:fillRect/>
          </a:stretch>
        </p:blipFill>
        <p:spPr>
          <a:xfrm>
            <a:off x="417813" y="1137950"/>
            <a:ext cx="8551076" cy="35629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5"/>
          <p:cNvSpPr txBox="1"/>
          <p:nvPr>
            <p:ph type="title"/>
          </p:nvPr>
        </p:nvSpPr>
        <p:spPr>
          <a:xfrm>
            <a:off x="214200" y="79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GB"/>
              <a:t>Compiled Code - 4x4 Keypad</a:t>
            </a:r>
            <a:endParaRPr b="1"/>
          </a:p>
        </p:txBody>
      </p:sp>
      <p:pic>
        <p:nvPicPr>
          <p:cNvPr id="648" name="Google Shape;648;p85"/>
          <p:cNvPicPr preferRelativeResize="0"/>
          <p:nvPr/>
        </p:nvPicPr>
        <p:blipFill>
          <a:blip r:embed="rId3">
            <a:alphaModFix/>
          </a:blip>
          <a:stretch>
            <a:fillRect/>
          </a:stretch>
        </p:blipFill>
        <p:spPr>
          <a:xfrm>
            <a:off x="291700" y="568725"/>
            <a:ext cx="2601525" cy="4186626"/>
          </a:xfrm>
          <a:prstGeom prst="rect">
            <a:avLst/>
          </a:prstGeom>
          <a:noFill/>
          <a:ln>
            <a:noFill/>
          </a:ln>
        </p:spPr>
      </p:pic>
      <p:pic>
        <p:nvPicPr>
          <p:cNvPr id="649" name="Google Shape;649;p85"/>
          <p:cNvPicPr preferRelativeResize="0"/>
          <p:nvPr/>
        </p:nvPicPr>
        <p:blipFill>
          <a:blip r:embed="rId4">
            <a:alphaModFix/>
          </a:blip>
          <a:stretch>
            <a:fillRect/>
          </a:stretch>
        </p:blipFill>
        <p:spPr>
          <a:xfrm>
            <a:off x="3061225" y="568725"/>
            <a:ext cx="2826550" cy="4186625"/>
          </a:xfrm>
          <a:prstGeom prst="rect">
            <a:avLst/>
          </a:prstGeom>
          <a:noFill/>
          <a:ln>
            <a:noFill/>
          </a:ln>
        </p:spPr>
      </p:pic>
      <p:pic>
        <p:nvPicPr>
          <p:cNvPr id="650" name="Google Shape;650;p85"/>
          <p:cNvPicPr preferRelativeResize="0"/>
          <p:nvPr/>
        </p:nvPicPr>
        <p:blipFill>
          <a:blip r:embed="rId5">
            <a:alphaModFix/>
          </a:blip>
          <a:stretch>
            <a:fillRect/>
          </a:stretch>
        </p:blipFill>
        <p:spPr>
          <a:xfrm>
            <a:off x="5933025" y="596975"/>
            <a:ext cx="2951424" cy="394954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6"/>
          <p:cNvSpPr txBox="1"/>
          <p:nvPr>
            <p:ph type="title"/>
          </p:nvPr>
        </p:nvSpPr>
        <p:spPr>
          <a:xfrm>
            <a:off x="201050" y="253725"/>
            <a:ext cx="8520600" cy="1164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0000"/>
              <a:buNone/>
            </a:pPr>
            <a:r>
              <a:rPr b="1" lang="en-GB" sz="2500"/>
              <a:t>S.A.R.Nethmini</a:t>
            </a:r>
            <a:endParaRPr b="1" sz="2500"/>
          </a:p>
          <a:p>
            <a:pPr indent="0" lvl="0" marL="0" rtl="0" algn="l">
              <a:lnSpc>
                <a:spcPct val="100000"/>
              </a:lnSpc>
              <a:spcBef>
                <a:spcPts val="0"/>
              </a:spcBef>
              <a:spcAft>
                <a:spcPts val="0"/>
              </a:spcAft>
              <a:buSzPct val="135000"/>
              <a:buNone/>
            </a:pPr>
            <a:r>
              <a:rPr lang="en-GB" sz="2222"/>
              <a:t>204137K</a:t>
            </a:r>
            <a:endParaRPr sz="2222"/>
          </a:p>
          <a:p>
            <a:pPr indent="0" lvl="0" marL="0" rtl="0" algn="l">
              <a:lnSpc>
                <a:spcPct val="100000"/>
              </a:lnSpc>
              <a:spcBef>
                <a:spcPts val="0"/>
              </a:spcBef>
              <a:spcAft>
                <a:spcPts val="0"/>
              </a:spcAft>
              <a:buSzPct val="120000"/>
              <a:buNone/>
            </a:pPr>
            <a:r>
              <a:t/>
            </a:r>
            <a:endParaRPr sz="2500"/>
          </a:p>
          <a:p>
            <a:pPr indent="0" lvl="0" marL="0" rtl="0" algn="l">
              <a:lnSpc>
                <a:spcPct val="100000"/>
              </a:lnSpc>
              <a:spcBef>
                <a:spcPts val="0"/>
              </a:spcBef>
              <a:spcAft>
                <a:spcPts val="0"/>
              </a:spcAft>
              <a:buSzPct val="181818"/>
              <a:buNone/>
            </a:pPr>
            <a:r>
              <a:rPr lang="en-GB" sz="1650"/>
              <a:t>Responsibilities</a:t>
            </a:r>
            <a:endParaRPr sz="1650"/>
          </a:p>
        </p:txBody>
      </p:sp>
      <p:sp>
        <p:nvSpPr>
          <p:cNvPr id="656" name="Google Shape;656;p86"/>
          <p:cNvSpPr txBox="1"/>
          <p:nvPr/>
        </p:nvSpPr>
        <p:spPr>
          <a:xfrm>
            <a:off x="948750" y="1786800"/>
            <a:ext cx="7246500" cy="245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Nunito"/>
                <a:ea typeface="Nunito"/>
                <a:cs typeface="Nunito"/>
                <a:sym typeface="Nunito"/>
              </a:rPr>
              <a:t>LCD Display(16x2)</a:t>
            </a:r>
            <a:r>
              <a:rPr lang="en-GB" sz="1800">
                <a:latin typeface="Nunito"/>
                <a:ea typeface="Nunito"/>
                <a:cs typeface="Nunito"/>
                <a:sym typeface="Nunito"/>
              </a:rPr>
              <a:t> - </a:t>
            </a:r>
            <a:r>
              <a:rPr lang="en-GB" sz="1800">
                <a:solidFill>
                  <a:srgbClr val="3A3A3A"/>
                </a:solidFill>
                <a:latin typeface="Nunito"/>
                <a:ea typeface="Nunito"/>
                <a:cs typeface="Nunito"/>
                <a:sym typeface="Nunito"/>
              </a:rPr>
              <a:t>We have to display the battery percentage and the surface temperature of the peltier device.</a:t>
            </a:r>
            <a:endParaRPr sz="1800">
              <a:solidFill>
                <a:srgbClr val="3A3A3A"/>
              </a:solidFill>
              <a:latin typeface="Nunito"/>
              <a:ea typeface="Nunito"/>
              <a:cs typeface="Nunito"/>
              <a:sym typeface="Nunito"/>
            </a:endParaRPr>
          </a:p>
          <a:p>
            <a:pPr indent="0" lvl="0" marL="0" rtl="0" algn="l">
              <a:spcBef>
                <a:spcPts val="0"/>
              </a:spcBef>
              <a:spcAft>
                <a:spcPts val="0"/>
              </a:spcAft>
              <a:buNone/>
            </a:pPr>
            <a:r>
              <a:t/>
            </a:r>
            <a:endParaRPr sz="1800">
              <a:solidFill>
                <a:srgbClr val="3A3A3A"/>
              </a:solidFill>
              <a:latin typeface="Nunito"/>
              <a:ea typeface="Nunito"/>
              <a:cs typeface="Nunito"/>
              <a:sym typeface="Nunito"/>
            </a:endParaRPr>
          </a:p>
          <a:p>
            <a:pPr indent="0" lvl="0" marL="0" rtl="0" algn="l">
              <a:lnSpc>
                <a:spcPct val="95000"/>
              </a:lnSpc>
              <a:spcBef>
                <a:spcPts val="600"/>
              </a:spcBef>
              <a:spcAft>
                <a:spcPts val="0"/>
              </a:spcAft>
              <a:buClr>
                <a:srgbClr val="000000"/>
              </a:buClr>
              <a:buSzPts val="990"/>
              <a:buFont typeface="Arial"/>
              <a:buNone/>
            </a:pPr>
            <a:r>
              <a:rPr b="1" lang="en-GB" sz="1829">
                <a:solidFill>
                  <a:srgbClr val="111111"/>
                </a:solidFill>
                <a:latin typeface="Nunito"/>
                <a:ea typeface="Nunito"/>
                <a:cs typeface="Nunito"/>
                <a:sym typeface="Nunito"/>
              </a:rPr>
              <a:t>PCF8574A-Remote 8 bit I/O expander for I2C-</a:t>
            </a:r>
            <a:r>
              <a:rPr lang="en-GB" sz="1829">
                <a:solidFill>
                  <a:srgbClr val="111111"/>
                </a:solidFill>
                <a:latin typeface="Nunito"/>
                <a:ea typeface="Nunito"/>
                <a:cs typeface="Nunito"/>
                <a:sym typeface="Nunito"/>
              </a:rPr>
              <a:t>To connect LCD with Microcontroller</a:t>
            </a:r>
            <a:endParaRPr sz="1200">
              <a:solidFill>
                <a:srgbClr val="111111"/>
              </a:solidFill>
              <a:latin typeface="Nunito"/>
              <a:ea typeface="Nunito"/>
              <a:cs typeface="Nunito"/>
              <a:sym typeface="Nunito"/>
            </a:endParaRPr>
          </a:p>
          <a:p>
            <a:pPr indent="0" lvl="0" marL="0" rtl="0" algn="l">
              <a:spcBef>
                <a:spcPts val="0"/>
              </a:spcBef>
              <a:spcAft>
                <a:spcPts val="0"/>
              </a:spcAft>
              <a:buNone/>
            </a:pPr>
            <a:r>
              <a:t/>
            </a:r>
            <a:endParaRPr sz="1800">
              <a:solidFill>
                <a:srgbClr val="3A3A3A"/>
              </a:solidFill>
              <a:latin typeface="Nunito"/>
              <a:ea typeface="Nunito"/>
              <a:cs typeface="Nunito"/>
              <a:sym typeface="Nunito"/>
            </a:endParaRPr>
          </a:p>
          <a:p>
            <a:pPr indent="0" lvl="0" marL="0" rtl="0" algn="l">
              <a:spcBef>
                <a:spcPts val="0"/>
              </a:spcBef>
              <a:spcAft>
                <a:spcPts val="0"/>
              </a:spcAft>
              <a:buNone/>
            </a:pPr>
            <a:r>
              <a:rPr b="1" lang="en-GB" sz="1800">
                <a:latin typeface="Nunito"/>
                <a:ea typeface="Nunito"/>
                <a:cs typeface="Nunito"/>
                <a:sym typeface="Nunito"/>
              </a:rPr>
              <a:t>Stepper Motor (SY42STH38 - 1684A)</a:t>
            </a:r>
            <a:r>
              <a:rPr lang="en-GB" sz="1800">
                <a:latin typeface="Nunito"/>
                <a:ea typeface="Nunito"/>
                <a:cs typeface="Nunito"/>
                <a:sym typeface="Nunito"/>
              </a:rPr>
              <a:t> - To move the lumbar support forward and backward.</a:t>
            </a:r>
            <a:endParaRPr sz="1800">
              <a:latin typeface="Nunito"/>
              <a:ea typeface="Nunito"/>
              <a:cs typeface="Nunito"/>
              <a:sym typeface="Nuni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7"/>
          <p:cNvSpPr txBox="1"/>
          <p:nvPr>
            <p:ph type="title"/>
          </p:nvPr>
        </p:nvSpPr>
        <p:spPr>
          <a:xfrm>
            <a:off x="459250" y="575700"/>
            <a:ext cx="7505700" cy="954600"/>
          </a:xfrm>
          <a:prstGeom prst="rect">
            <a:avLst/>
          </a:prstGeom>
          <a:noFill/>
          <a:ln>
            <a:noFill/>
          </a:ln>
        </p:spPr>
        <p:txBody>
          <a:bodyPr anchorCtr="0" anchor="t" bIns="91425" lIns="91425" spcFirstLastPara="1" rIns="91425" wrap="square" tIns="91425">
            <a:noAutofit/>
          </a:bodyPr>
          <a:lstStyle/>
          <a:p>
            <a:pPr indent="0" lvl="0" marL="457200" rtl="0" algn="ctr">
              <a:lnSpc>
                <a:spcPct val="95000"/>
              </a:lnSpc>
              <a:spcBef>
                <a:spcPts val="600"/>
              </a:spcBef>
              <a:spcAft>
                <a:spcPts val="0"/>
              </a:spcAft>
              <a:buSzPts val="990"/>
              <a:buNone/>
            </a:pPr>
            <a:r>
              <a:rPr b="1" lang="en-GB" sz="2429"/>
              <a:t>LCD D</a:t>
            </a:r>
            <a:r>
              <a:rPr b="1" lang="en-GB" sz="2429"/>
              <a:t>isplay</a:t>
            </a:r>
            <a:endParaRPr b="1" sz="2429"/>
          </a:p>
          <a:p>
            <a:pPr indent="0" lvl="0" marL="0" rtl="0" algn="l">
              <a:lnSpc>
                <a:spcPct val="100000"/>
              </a:lnSpc>
              <a:spcBef>
                <a:spcPts val="0"/>
              </a:spcBef>
              <a:spcAft>
                <a:spcPts val="0"/>
              </a:spcAft>
              <a:buSzPts val="990"/>
              <a:buNone/>
            </a:pPr>
            <a:r>
              <a:t/>
            </a:r>
            <a:endParaRPr sz="2520"/>
          </a:p>
        </p:txBody>
      </p:sp>
      <p:pic>
        <p:nvPicPr>
          <p:cNvPr id="662" name="Google Shape;662;p87"/>
          <p:cNvPicPr preferRelativeResize="0"/>
          <p:nvPr/>
        </p:nvPicPr>
        <p:blipFill rotWithShape="1">
          <a:blip r:embed="rId3">
            <a:alphaModFix/>
          </a:blip>
          <a:srcRect b="0" l="0" r="0" t="0"/>
          <a:stretch/>
        </p:blipFill>
        <p:spPr>
          <a:xfrm>
            <a:off x="459250" y="2124600"/>
            <a:ext cx="2709626" cy="2032225"/>
          </a:xfrm>
          <a:prstGeom prst="rect">
            <a:avLst/>
          </a:prstGeom>
          <a:noFill/>
          <a:ln>
            <a:noFill/>
          </a:ln>
        </p:spPr>
      </p:pic>
      <p:pic>
        <p:nvPicPr>
          <p:cNvPr id="663" name="Google Shape;663;p87"/>
          <p:cNvPicPr preferRelativeResize="0"/>
          <p:nvPr/>
        </p:nvPicPr>
        <p:blipFill rotWithShape="1">
          <a:blip r:embed="rId4">
            <a:alphaModFix/>
          </a:blip>
          <a:srcRect b="0" l="0" r="0" t="0"/>
          <a:stretch/>
        </p:blipFill>
        <p:spPr>
          <a:xfrm>
            <a:off x="3532026" y="1305025"/>
            <a:ext cx="5091348" cy="321718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8"/>
          <p:cNvSpPr txBox="1"/>
          <p:nvPr>
            <p:ph idx="1" type="body"/>
          </p:nvPr>
        </p:nvSpPr>
        <p:spPr>
          <a:xfrm>
            <a:off x="1052950" y="875700"/>
            <a:ext cx="5673300" cy="244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Nunito"/>
              <a:buChar char="●"/>
            </a:pPr>
            <a:r>
              <a:rPr lang="en-GB" sz="1800">
                <a:latin typeface="Nunito"/>
                <a:ea typeface="Nunito"/>
                <a:cs typeface="Nunito"/>
                <a:sym typeface="Nunito"/>
              </a:rPr>
              <a:t>16X2 LCD Display-</a:t>
            </a:r>
            <a:endParaRPr sz="1800">
              <a:latin typeface="Nunito"/>
              <a:ea typeface="Nunito"/>
              <a:cs typeface="Nunito"/>
              <a:sym typeface="Nunito"/>
            </a:endParaRPr>
          </a:p>
          <a:p>
            <a:pPr indent="0" lvl="0" marL="457200" rtl="0" algn="l">
              <a:spcBef>
                <a:spcPts val="0"/>
              </a:spcBef>
              <a:spcAft>
                <a:spcPts val="0"/>
              </a:spcAft>
              <a:buNone/>
            </a:pPr>
            <a:r>
              <a:rPr lang="en-GB" sz="1800">
                <a:latin typeface="Nunito"/>
                <a:ea typeface="Nunito"/>
                <a:cs typeface="Nunito"/>
                <a:sym typeface="Nunito"/>
              </a:rPr>
              <a:t>	 16 number of characters per line and 2 lines.</a:t>
            </a:r>
            <a:endParaRPr sz="1800">
              <a:latin typeface="Nunito"/>
              <a:ea typeface="Nunito"/>
              <a:cs typeface="Nunito"/>
              <a:sym typeface="Nunito"/>
            </a:endParaRPr>
          </a:p>
          <a:p>
            <a:pPr indent="0" lvl="0" marL="457200" rtl="0" algn="l">
              <a:spcBef>
                <a:spcPts val="0"/>
              </a:spcBef>
              <a:spcAft>
                <a:spcPts val="0"/>
              </a:spcAft>
              <a:buNone/>
            </a:pPr>
            <a:r>
              <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latin typeface="Nunito"/>
                <a:ea typeface="Nunito"/>
                <a:cs typeface="Nunito"/>
                <a:sym typeface="Nunito"/>
              </a:rPr>
              <a:t>4 bit mode</a:t>
            </a:r>
            <a:endParaRPr sz="1800">
              <a:latin typeface="Nunito"/>
              <a:ea typeface="Nunito"/>
              <a:cs typeface="Nunito"/>
              <a:sym typeface="Nunito"/>
            </a:endParaRPr>
          </a:p>
        </p:txBody>
      </p:sp>
      <p:pic>
        <p:nvPicPr>
          <p:cNvPr id="669" name="Google Shape;669;p88"/>
          <p:cNvPicPr preferRelativeResize="0"/>
          <p:nvPr/>
        </p:nvPicPr>
        <p:blipFill rotWithShape="1">
          <a:blip r:embed="rId3">
            <a:alphaModFix/>
          </a:blip>
          <a:srcRect b="0" l="0" r="50231" t="0"/>
          <a:stretch/>
        </p:blipFill>
        <p:spPr>
          <a:xfrm>
            <a:off x="2793100" y="2266049"/>
            <a:ext cx="2192979" cy="2448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9"/>
          <p:cNvSpPr txBox="1"/>
          <p:nvPr>
            <p:ph type="title"/>
          </p:nvPr>
        </p:nvSpPr>
        <p:spPr>
          <a:xfrm>
            <a:off x="579225" y="470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Internal structure of LCD</a:t>
            </a:r>
            <a:endParaRPr/>
          </a:p>
        </p:txBody>
      </p:sp>
      <p:pic>
        <p:nvPicPr>
          <p:cNvPr id="675" name="Google Shape;675;p89"/>
          <p:cNvPicPr preferRelativeResize="0"/>
          <p:nvPr/>
        </p:nvPicPr>
        <p:blipFill>
          <a:blip r:embed="rId3">
            <a:alphaModFix/>
          </a:blip>
          <a:stretch>
            <a:fillRect/>
          </a:stretch>
        </p:blipFill>
        <p:spPr>
          <a:xfrm>
            <a:off x="1216700" y="1352800"/>
            <a:ext cx="6868219" cy="3038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lang="en-GB"/>
              <a:t>LCD</a:t>
            </a:r>
            <a:r>
              <a:rPr b="1" lang="en-GB"/>
              <a:t> Display</a:t>
            </a:r>
            <a:r>
              <a:rPr b="1" lang="en-GB"/>
              <a:t> cont.</a:t>
            </a:r>
            <a:endParaRPr b="1"/>
          </a:p>
        </p:txBody>
      </p:sp>
      <p:sp>
        <p:nvSpPr>
          <p:cNvPr id="681" name="Google Shape;681;p90"/>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457200" lvl="0" marL="0" rtl="0" algn="l">
              <a:lnSpc>
                <a:spcPct val="95000"/>
              </a:lnSpc>
              <a:spcBef>
                <a:spcPts val="600"/>
              </a:spcBef>
              <a:spcAft>
                <a:spcPts val="0"/>
              </a:spcAft>
              <a:buClr>
                <a:schemeClr val="dk1"/>
              </a:buClr>
              <a:buSzPts val="935"/>
              <a:buFont typeface="Arial"/>
              <a:buNone/>
            </a:pPr>
            <a:r>
              <a:rPr lang="en-GB" sz="1810">
                <a:solidFill>
                  <a:srgbClr val="111111"/>
                </a:solidFill>
                <a:latin typeface="Nunito"/>
                <a:ea typeface="Nunito"/>
                <a:cs typeface="Nunito"/>
                <a:sym typeface="Nunito"/>
              </a:rPr>
              <a:t>Maximum voltage:</a:t>
            </a:r>
            <a:r>
              <a:rPr lang="en-GB" sz="1200">
                <a:solidFill>
                  <a:srgbClr val="303030"/>
                </a:solidFill>
                <a:highlight>
                  <a:srgbClr val="FFFFFF"/>
                </a:highlight>
                <a:latin typeface="Nunito"/>
                <a:ea typeface="Nunito"/>
                <a:cs typeface="Nunito"/>
                <a:sym typeface="Nunito"/>
              </a:rPr>
              <a:t> </a:t>
            </a:r>
            <a:r>
              <a:rPr lang="en-GB" sz="1700">
                <a:solidFill>
                  <a:srgbClr val="303030"/>
                </a:solidFill>
                <a:highlight>
                  <a:srgbClr val="FFFFFF"/>
                </a:highlight>
                <a:latin typeface="Nunito"/>
                <a:ea typeface="Nunito"/>
                <a:cs typeface="Nunito"/>
                <a:sym typeface="Nunito"/>
              </a:rPr>
              <a:t>5V</a:t>
            </a:r>
            <a:endParaRPr sz="2310">
              <a:solidFill>
                <a:srgbClr val="111111"/>
              </a:solidFill>
              <a:latin typeface="Nunito"/>
              <a:ea typeface="Nunito"/>
              <a:cs typeface="Nunito"/>
              <a:sym typeface="Nunito"/>
            </a:endParaRPr>
          </a:p>
          <a:p>
            <a:pPr indent="0" lvl="0" marL="457200" rtl="0" algn="l">
              <a:lnSpc>
                <a:spcPct val="95000"/>
              </a:lnSpc>
              <a:spcBef>
                <a:spcPts val="600"/>
              </a:spcBef>
              <a:spcAft>
                <a:spcPts val="0"/>
              </a:spcAft>
              <a:buClr>
                <a:schemeClr val="dk1"/>
              </a:buClr>
              <a:buSzPts val="935"/>
              <a:buFont typeface="Arial"/>
              <a:buNone/>
            </a:pPr>
            <a:r>
              <a:rPr lang="en-GB" sz="1810">
                <a:solidFill>
                  <a:srgbClr val="111111"/>
                </a:solidFill>
                <a:latin typeface="Nunito"/>
                <a:ea typeface="Nunito"/>
                <a:cs typeface="Nunito"/>
                <a:sym typeface="Nunito"/>
              </a:rPr>
              <a:t>Maximum current:1.5 mA</a:t>
            </a:r>
            <a:endParaRPr sz="1810">
              <a:solidFill>
                <a:srgbClr val="111111"/>
              </a:solidFill>
              <a:latin typeface="Nunito"/>
              <a:ea typeface="Nunito"/>
              <a:cs typeface="Nunito"/>
              <a:sym typeface="Nunito"/>
            </a:endParaRPr>
          </a:p>
          <a:p>
            <a:pPr indent="0" lvl="0" marL="457200" rtl="0" algn="l">
              <a:lnSpc>
                <a:spcPct val="95000"/>
              </a:lnSpc>
              <a:spcBef>
                <a:spcPts val="600"/>
              </a:spcBef>
              <a:spcAft>
                <a:spcPts val="0"/>
              </a:spcAft>
              <a:buClr>
                <a:schemeClr val="dk1"/>
              </a:buClr>
              <a:buSzPts val="935"/>
              <a:buFont typeface="Arial"/>
              <a:buNone/>
            </a:pPr>
            <a:r>
              <a:t/>
            </a:r>
            <a:endParaRPr sz="1810">
              <a:solidFill>
                <a:srgbClr val="111111"/>
              </a:solidFill>
              <a:latin typeface="Nunito"/>
              <a:ea typeface="Nunito"/>
              <a:cs typeface="Nunito"/>
              <a:sym typeface="Nunito"/>
            </a:endParaRPr>
          </a:p>
          <a:p>
            <a:pPr indent="0" lvl="0" marL="457200" rtl="0" algn="l">
              <a:lnSpc>
                <a:spcPct val="95000"/>
              </a:lnSpc>
              <a:spcBef>
                <a:spcPts val="600"/>
              </a:spcBef>
              <a:spcAft>
                <a:spcPts val="0"/>
              </a:spcAft>
              <a:buClr>
                <a:schemeClr val="dk1"/>
              </a:buClr>
              <a:buSzPts val="935"/>
              <a:buFont typeface="Arial"/>
              <a:buNone/>
            </a:pPr>
            <a:r>
              <a:rPr lang="en-GB" sz="1810">
                <a:solidFill>
                  <a:srgbClr val="111111"/>
                </a:solidFill>
                <a:latin typeface="Nunito"/>
                <a:ea typeface="Nunito"/>
                <a:cs typeface="Nunito"/>
                <a:sym typeface="Nunito"/>
              </a:rPr>
              <a:t>Link to refer Speciation Data Sheet:</a:t>
            </a:r>
            <a:endParaRPr sz="1810">
              <a:solidFill>
                <a:srgbClr val="111111"/>
              </a:solidFill>
              <a:latin typeface="Nunito"/>
              <a:ea typeface="Nunito"/>
              <a:cs typeface="Nunito"/>
              <a:sym typeface="Nunito"/>
            </a:endParaRPr>
          </a:p>
          <a:p>
            <a:pPr indent="0" lvl="0" marL="457200" rtl="0" algn="l">
              <a:lnSpc>
                <a:spcPct val="95000"/>
              </a:lnSpc>
              <a:spcBef>
                <a:spcPts val="600"/>
              </a:spcBef>
              <a:spcAft>
                <a:spcPts val="0"/>
              </a:spcAft>
              <a:buClr>
                <a:schemeClr val="dk1"/>
              </a:buClr>
              <a:buSzPts val="935"/>
              <a:buFont typeface="Arial"/>
              <a:buNone/>
            </a:pPr>
            <a:r>
              <a:rPr lang="en-GB" sz="1810" u="sng">
                <a:solidFill>
                  <a:schemeClr val="hlink"/>
                </a:solidFill>
                <a:hlinkClick r:id="rId3"/>
              </a:rPr>
              <a:t>https://components101.com/sites/default/files/component_datasheet/16x2%20LCD%20Datasheet.pdf</a:t>
            </a:r>
            <a:endParaRPr sz="1130">
              <a:solidFill>
                <a:srgbClr val="111111"/>
              </a:solidFill>
            </a:endParaRPr>
          </a:p>
          <a:p>
            <a:pPr indent="0" lvl="0" marL="0" rtl="0" algn="l">
              <a:lnSpc>
                <a:spcPct val="115000"/>
              </a:lnSpc>
              <a:spcBef>
                <a:spcPts val="0"/>
              </a:spcBef>
              <a:spcAft>
                <a:spcPts val="1200"/>
              </a:spcAft>
              <a:buSzPts val="1300"/>
              <a:buNone/>
            </a:pPr>
            <a:r>
              <a:t/>
            </a:r>
            <a:endParaRPr>
              <a:highlight>
                <a:srgbClr val="F6B26B"/>
              </a:high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1"/>
          <p:cNvSpPr txBox="1"/>
          <p:nvPr>
            <p:ph type="title"/>
          </p:nvPr>
        </p:nvSpPr>
        <p:spPr>
          <a:xfrm>
            <a:off x="-21018" y="195519"/>
            <a:ext cx="7505700" cy="954600"/>
          </a:xfrm>
          <a:prstGeom prst="rect">
            <a:avLst/>
          </a:prstGeom>
          <a:noFill/>
          <a:ln>
            <a:noFill/>
          </a:ln>
        </p:spPr>
        <p:txBody>
          <a:bodyPr anchorCtr="0" anchor="t" bIns="91425" lIns="91425" spcFirstLastPara="1" rIns="91425" wrap="square" tIns="91425">
            <a:normAutofit/>
          </a:bodyPr>
          <a:lstStyle/>
          <a:p>
            <a:pPr indent="0" lvl="0" marL="457200" rtl="0" algn="ctr">
              <a:lnSpc>
                <a:spcPct val="95000"/>
              </a:lnSpc>
              <a:spcBef>
                <a:spcPts val="600"/>
              </a:spcBef>
              <a:spcAft>
                <a:spcPts val="0"/>
              </a:spcAft>
              <a:buClr>
                <a:srgbClr val="000000"/>
              </a:buClr>
              <a:buSzPts val="990"/>
              <a:buFont typeface="Arial"/>
              <a:buNone/>
            </a:pPr>
            <a:r>
              <a:rPr b="1" lang="en-GB" sz="2429"/>
              <a:t>PCF8574A-Remote 8 bit I/O expander for I2C</a:t>
            </a:r>
            <a:endParaRPr b="1" sz="2429"/>
          </a:p>
          <a:p>
            <a:pPr indent="0" lvl="0" marL="0" rtl="0" algn="l">
              <a:lnSpc>
                <a:spcPct val="100000"/>
              </a:lnSpc>
              <a:spcBef>
                <a:spcPts val="0"/>
              </a:spcBef>
              <a:spcAft>
                <a:spcPts val="0"/>
              </a:spcAft>
              <a:buSzPts val="3000"/>
              <a:buNone/>
            </a:pPr>
            <a:r>
              <a:t/>
            </a:r>
            <a:endParaRPr/>
          </a:p>
        </p:txBody>
      </p:sp>
      <p:pic>
        <p:nvPicPr>
          <p:cNvPr id="687" name="Google Shape;687;p91"/>
          <p:cNvPicPr preferRelativeResize="0"/>
          <p:nvPr/>
        </p:nvPicPr>
        <p:blipFill rotWithShape="1">
          <a:blip r:embed="rId3">
            <a:alphaModFix/>
          </a:blip>
          <a:srcRect b="20400" l="0" r="6226" t="23645"/>
          <a:stretch/>
        </p:blipFill>
        <p:spPr>
          <a:xfrm>
            <a:off x="1306412" y="1797275"/>
            <a:ext cx="2764563" cy="1776450"/>
          </a:xfrm>
          <a:prstGeom prst="rect">
            <a:avLst/>
          </a:prstGeom>
          <a:noFill/>
          <a:ln>
            <a:noFill/>
          </a:ln>
        </p:spPr>
      </p:pic>
      <p:pic>
        <p:nvPicPr>
          <p:cNvPr id="688" name="Google Shape;688;p91"/>
          <p:cNvPicPr preferRelativeResize="0"/>
          <p:nvPr/>
        </p:nvPicPr>
        <p:blipFill>
          <a:blip r:embed="rId4">
            <a:alphaModFix/>
          </a:blip>
          <a:stretch>
            <a:fillRect/>
          </a:stretch>
        </p:blipFill>
        <p:spPr>
          <a:xfrm>
            <a:off x="5419700" y="1437600"/>
            <a:ext cx="2351650" cy="2640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283775" y="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en-GB"/>
              <a:t>Schematic </a:t>
            </a:r>
            <a:r>
              <a:rPr b="1" lang="en-GB"/>
              <a:t>Diagram</a:t>
            </a:r>
            <a:endParaRPr/>
          </a:p>
        </p:txBody>
      </p:sp>
      <p:pic>
        <p:nvPicPr>
          <p:cNvPr id="178" name="Google Shape;178;p20"/>
          <p:cNvPicPr preferRelativeResize="0"/>
          <p:nvPr/>
        </p:nvPicPr>
        <p:blipFill>
          <a:blip r:embed="rId3">
            <a:alphaModFix/>
          </a:blip>
          <a:stretch>
            <a:fillRect/>
          </a:stretch>
        </p:blipFill>
        <p:spPr>
          <a:xfrm>
            <a:off x="922000" y="881475"/>
            <a:ext cx="6867463" cy="3884099"/>
          </a:xfrm>
          <a:prstGeom prst="rect">
            <a:avLst/>
          </a:prstGeom>
          <a:noFill/>
          <a:ln>
            <a:noFill/>
          </a:ln>
        </p:spPr>
      </p:pic>
      <p:sp>
        <p:nvSpPr>
          <p:cNvPr id="179" name="Google Shape;179;p20"/>
          <p:cNvSpPr txBox="1"/>
          <p:nvPr/>
        </p:nvSpPr>
        <p:spPr>
          <a:xfrm>
            <a:off x="3973425" y="1194450"/>
            <a:ext cx="1706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Ultrasonic sensor</a:t>
            </a:r>
            <a:endParaRPr b="1" sz="600">
              <a:latin typeface="Calibri"/>
              <a:ea typeface="Calibri"/>
              <a:cs typeface="Calibri"/>
              <a:sym typeface="Calibri"/>
            </a:endParaRPr>
          </a:p>
        </p:txBody>
      </p:sp>
      <p:cxnSp>
        <p:nvCxnSpPr>
          <p:cNvPr id="180" name="Google Shape;180;p20"/>
          <p:cNvCxnSpPr/>
          <p:nvPr/>
        </p:nvCxnSpPr>
        <p:spPr>
          <a:xfrm flipH="1">
            <a:off x="4156400" y="1438225"/>
            <a:ext cx="146100" cy="97500"/>
          </a:xfrm>
          <a:prstGeom prst="straightConnector1">
            <a:avLst/>
          </a:prstGeom>
          <a:noFill/>
          <a:ln cap="flat" cmpd="sng" w="9525">
            <a:solidFill>
              <a:schemeClr val="dk2"/>
            </a:solidFill>
            <a:prstDash val="solid"/>
            <a:round/>
            <a:headEnd len="med" w="med" type="none"/>
            <a:tailEnd len="med" w="med" type="triangle"/>
          </a:ln>
        </p:spPr>
      </p:cxnSp>
      <p:sp>
        <p:nvSpPr>
          <p:cNvPr id="181" name="Google Shape;181;p20"/>
          <p:cNvSpPr txBox="1"/>
          <p:nvPr/>
        </p:nvSpPr>
        <p:spPr>
          <a:xfrm>
            <a:off x="5387275" y="3242100"/>
            <a:ext cx="731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4X4 keypad</a:t>
            </a:r>
            <a:endParaRPr b="1" sz="600">
              <a:latin typeface="Calibri"/>
              <a:ea typeface="Calibri"/>
              <a:cs typeface="Calibri"/>
              <a:sym typeface="Calibri"/>
            </a:endParaRPr>
          </a:p>
        </p:txBody>
      </p:sp>
      <p:cxnSp>
        <p:nvCxnSpPr>
          <p:cNvPr id="182" name="Google Shape;182;p20"/>
          <p:cNvCxnSpPr>
            <a:stCxn id="181" idx="0"/>
          </p:cNvCxnSpPr>
          <p:nvPr/>
        </p:nvCxnSpPr>
        <p:spPr>
          <a:xfrm rot="10800000">
            <a:off x="5740675" y="3047100"/>
            <a:ext cx="12300" cy="195000"/>
          </a:xfrm>
          <a:prstGeom prst="straightConnector1">
            <a:avLst/>
          </a:prstGeom>
          <a:noFill/>
          <a:ln cap="flat" cmpd="sng" w="9525">
            <a:solidFill>
              <a:schemeClr val="dk2"/>
            </a:solidFill>
            <a:prstDash val="solid"/>
            <a:round/>
            <a:headEnd len="med" w="med" type="none"/>
            <a:tailEnd len="med" w="med" type="triangle"/>
          </a:ln>
        </p:spPr>
      </p:cxnSp>
      <p:sp>
        <p:nvSpPr>
          <p:cNvPr id="183" name="Google Shape;183;p20"/>
          <p:cNvSpPr txBox="1"/>
          <p:nvPr/>
        </p:nvSpPr>
        <p:spPr>
          <a:xfrm>
            <a:off x="3375075" y="954588"/>
            <a:ext cx="2157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LM</a:t>
            </a:r>
            <a:r>
              <a:rPr b="1" lang="en-GB" sz="600">
                <a:latin typeface="Calibri"/>
                <a:ea typeface="Calibri"/>
                <a:cs typeface="Calibri"/>
                <a:sym typeface="Calibri"/>
              </a:rPr>
              <a:t> </a:t>
            </a:r>
            <a:r>
              <a:rPr b="1" lang="en-GB" sz="600">
                <a:latin typeface="Calibri"/>
                <a:ea typeface="Calibri"/>
                <a:cs typeface="Calibri"/>
                <a:sym typeface="Calibri"/>
              </a:rPr>
              <a:t>35 Temperature sensors</a:t>
            </a:r>
            <a:endParaRPr b="1" sz="600">
              <a:latin typeface="Calibri"/>
              <a:ea typeface="Calibri"/>
              <a:cs typeface="Calibri"/>
              <a:sym typeface="Calibri"/>
            </a:endParaRPr>
          </a:p>
        </p:txBody>
      </p:sp>
      <p:cxnSp>
        <p:nvCxnSpPr>
          <p:cNvPr id="184" name="Google Shape;184;p20"/>
          <p:cNvCxnSpPr/>
          <p:nvPr/>
        </p:nvCxnSpPr>
        <p:spPr>
          <a:xfrm flipH="1">
            <a:off x="3487450" y="1143000"/>
            <a:ext cx="244800" cy="19830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0"/>
          <p:cNvSpPr txBox="1"/>
          <p:nvPr/>
        </p:nvSpPr>
        <p:spPr>
          <a:xfrm>
            <a:off x="2414400" y="1348525"/>
            <a:ext cx="2157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Peltier Module</a:t>
            </a:r>
            <a:endParaRPr b="1" sz="600">
              <a:latin typeface="Calibri"/>
              <a:ea typeface="Calibri"/>
              <a:cs typeface="Calibri"/>
              <a:sym typeface="Calibri"/>
            </a:endParaRPr>
          </a:p>
        </p:txBody>
      </p:sp>
      <p:cxnSp>
        <p:nvCxnSpPr>
          <p:cNvPr id="186" name="Google Shape;186;p20"/>
          <p:cNvCxnSpPr/>
          <p:nvPr/>
        </p:nvCxnSpPr>
        <p:spPr>
          <a:xfrm>
            <a:off x="2682550" y="1527900"/>
            <a:ext cx="0" cy="21030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20"/>
          <p:cNvSpPr txBox="1"/>
          <p:nvPr/>
        </p:nvSpPr>
        <p:spPr>
          <a:xfrm>
            <a:off x="1505450" y="1258825"/>
            <a:ext cx="2157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Motor Driver</a:t>
            </a:r>
            <a:endParaRPr b="1" sz="600">
              <a:latin typeface="Calibri"/>
              <a:ea typeface="Calibri"/>
              <a:cs typeface="Calibri"/>
              <a:sym typeface="Calibri"/>
            </a:endParaRPr>
          </a:p>
        </p:txBody>
      </p:sp>
      <p:cxnSp>
        <p:nvCxnSpPr>
          <p:cNvPr id="188" name="Google Shape;188;p20"/>
          <p:cNvCxnSpPr/>
          <p:nvPr/>
        </p:nvCxnSpPr>
        <p:spPr>
          <a:xfrm>
            <a:off x="1925225" y="1438225"/>
            <a:ext cx="209100" cy="124800"/>
          </a:xfrm>
          <a:prstGeom prst="straightConnector1">
            <a:avLst/>
          </a:prstGeom>
          <a:noFill/>
          <a:ln cap="flat" cmpd="sng" w="9525">
            <a:solidFill>
              <a:schemeClr val="dk2"/>
            </a:solidFill>
            <a:prstDash val="solid"/>
            <a:round/>
            <a:headEnd len="med" w="med" type="none"/>
            <a:tailEnd len="med" w="med" type="stealth"/>
          </a:ln>
        </p:spPr>
      </p:cxnSp>
      <p:sp>
        <p:nvSpPr>
          <p:cNvPr id="189" name="Google Shape;189;p20"/>
          <p:cNvSpPr txBox="1"/>
          <p:nvPr/>
        </p:nvSpPr>
        <p:spPr>
          <a:xfrm>
            <a:off x="6408300" y="2770188"/>
            <a:ext cx="2157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Blower Fan</a:t>
            </a:r>
            <a:endParaRPr b="1" sz="600">
              <a:latin typeface="Calibri"/>
              <a:ea typeface="Calibri"/>
              <a:cs typeface="Calibri"/>
              <a:sym typeface="Calibri"/>
            </a:endParaRPr>
          </a:p>
        </p:txBody>
      </p:sp>
      <p:sp>
        <p:nvSpPr>
          <p:cNvPr id="190" name="Google Shape;190;p20"/>
          <p:cNvSpPr txBox="1"/>
          <p:nvPr/>
        </p:nvSpPr>
        <p:spPr>
          <a:xfrm>
            <a:off x="6408300" y="3338963"/>
            <a:ext cx="2157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Cooling </a:t>
            </a:r>
            <a:r>
              <a:rPr b="1" lang="en-GB" sz="600">
                <a:latin typeface="Calibri"/>
                <a:ea typeface="Calibri"/>
                <a:cs typeface="Calibri"/>
                <a:sym typeface="Calibri"/>
              </a:rPr>
              <a:t>Fan</a:t>
            </a:r>
            <a:endParaRPr b="1" sz="600">
              <a:latin typeface="Calibri"/>
              <a:ea typeface="Calibri"/>
              <a:cs typeface="Calibri"/>
              <a:sym typeface="Calibri"/>
            </a:endParaRPr>
          </a:p>
        </p:txBody>
      </p:sp>
      <p:sp>
        <p:nvSpPr>
          <p:cNvPr id="191" name="Google Shape;191;p20"/>
          <p:cNvSpPr txBox="1"/>
          <p:nvPr/>
        </p:nvSpPr>
        <p:spPr>
          <a:xfrm>
            <a:off x="5563375" y="1014875"/>
            <a:ext cx="844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LCD (16x2)</a:t>
            </a:r>
            <a:endParaRPr b="1" sz="600">
              <a:latin typeface="Calibri"/>
              <a:ea typeface="Calibri"/>
              <a:cs typeface="Calibri"/>
              <a:sym typeface="Calibri"/>
            </a:endParaRPr>
          </a:p>
        </p:txBody>
      </p:sp>
      <p:sp>
        <p:nvSpPr>
          <p:cNvPr id="192" name="Google Shape;192;p20"/>
          <p:cNvSpPr txBox="1"/>
          <p:nvPr/>
        </p:nvSpPr>
        <p:spPr>
          <a:xfrm>
            <a:off x="6987975" y="1212625"/>
            <a:ext cx="73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Stepper Motor (Bipolar)</a:t>
            </a:r>
            <a:endParaRPr b="1" sz="600">
              <a:latin typeface="Calibri"/>
              <a:ea typeface="Calibri"/>
              <a:cs typeface="Calibri"/>
              <a:sym typeface="Calibri"/>
            </a:endParaRPr>
          </a:p>
        </p:txBody>
      </p:sp>
      <p:cxnSp>
        <p:nvCxnSpPr>
          <p:cNvPr id="193" name="Google Shape;193;p20"/>
          <p:cNvCxnSpPr/>
          <p:nvPr/>
        </p:nvCxnSpPr>
        <p:spPr>
          <a:xfrm flipH="1">
            <a:off x="5693575" y="1231500"/>
            <a:ext cx="106500" cy="1470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20"/>
          <p:cNvCxnSpPr/>
          <p:nvPr/>
        </p:nvCxnSpPr>
        <p:spPr>
          <a:xfrm>
            <a:off x="7119950" y="1504950"/>
            <a:ext cx="0" cy="1572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p20"/>
          <p:cNvSpPr txBox="1"/>
          <p:nvPr/>
        </p:nvSpPr>
        <p:spPr>
          <a:xfrm>
            <a:off x="1505450" y="3708825"/>
            <a:ext cx="731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LM555 Timer</a:t>
            </a:r>
            <a:endParaRPr b="1" sz="600">
              <a:latin typeface="Calibri"/>
              <a:ea typeface="Calibri"/>
              <a:cs typeface="Calibri"/>
              <a:sym typeface="Calibri"/>
            </a:endParaRPr>
          </a:p>
        </p:txBody>
      </p:sp>
      <p:sp>
        <p:nvSpPr>
          <p:cNvPr id="196" name="Google Shape;196;p20"/>
          <p:cNvSpPr txBox="1"/>
          <p:nvPr/>
        </p:nvSpPr>
        <p:spPr>
          <a:xfrm>
            <a:off x="1714550" y="3047100"/>
            <a:ext cx="522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Load Cell</a:t>
            </a:r>
            <a:endParaRPr b="1" sz="600">
              <a:latin typeface="Calibri"/>
              <a:ea typeface="Calibri"/>
              <a:cs typeface="Calibri"/>
              <a:sym typeface="Calibri"/>
            </a:endParaRPr>
          </a:p>
        </p:txBody>
      </p:sp>
      <p:sp>
        <p:nvSpPr>
          <p:cNvPr id="197" name="Google Shape;197;p20"/>
          <p:cNvSpPr txBox="1"/>
          <p:nvPr/>
        </p:nvSpPr>
        <p:spPr>
          <a:xfrm>
            <a:off x="2852775" y="3242100"/>
            <a:ext cx="522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HX711</a:t>
            </a:r>
            <a:endParaRPr b="1" sz="600">
              <a:latin typeface="Calibri"/>
              <a:ea typeface="Calibri"/>
              <a:cs typeface="Calibri"/>
              <a:sym typeface="Calibri"/>
            </a:endParaRPr>
          </a:p>
        </p:txBody>
      </p:sp>
      <p:sp>
        <p:nvSpPr>
          <p:cNvPr id="198" name="Google Shape;198;p20"/>
          <p:cNvSpPr txBox="1"/>
          <p:nvPr/>
        </p:nvSpPr>
        <p:spPr>
          <a:xfrm>
            <a:off x="3619300" y="4108875"/>
            <a:ext cx="418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latin typeface="Calibri"/>
                <a:ea typeface="Calibri"/>
                <a:cs typeface="Calibri"/>
                <a:sym typeface="Calibri"/>
              </a:rPr>
              <a:t>Relay</a:t>
            </a:r>
            <a:endParaRPr b="1" sz="600">
              <a:latin typeface="Calibri"/>
              <a:ea typeface="Calibri"/>
              <a:cs typeface="Calibri"/>
              <a:sym typeface="Calibri"/>
            </a:endParaRPr>
          </a:p>
        </p:txBody>
      </p:sp>
      <p:cxnSp>
        <p:nvCxnSpPr>
          <p:cNvPr id="199" name="Google Shape;199;p20"/>
          <p:cNvCxnSpPr/>
          <p:nvPr/>
        </p:nvCxnSpPr>
        <p:spPr>
          <a:xfrm flipH="1" rot="10800000">
            <a:off x="2084450" y="3838125"/>
            <a:ext cx="239700" cy="18300"/>
          </a:xfrm>
          <a:prstGeom prst="straightConnector1">
            <a:avLst/>
          </a:prstGeom>
          <a:noFill/>
          <a:ln cap="flat" cmpd="sng" w="9525">
            <a:solidFill>
              <a:schemeClr val="dk2"/>
            </a:solidFill>
            <a:prstDash val="solid"/>
            <a:round/>
            <a:headEnd len="med" w="med" type="none"/>
            <a:tailEnd len="med" w="med" type="triangle"/>
          </a:ln>
        </p:spPr>
      </p:cxnSp>
      <p:cxnSp>
        <p:nvCxnSpPr>
          <p:cNvPr id="200" name="Google Shape;200;p20"/>
          <p:cNvCxnSpPr/>
          <p:nvPr/>
        </p:nvCxnSpPr>
        <p:spPr>
          <a:xfrm flipH="1" rot="10800000">
            <a:off x="2031350" y="2819325"/>
            <a:ext cx="205500" cy="32370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20"/>
          <p:cNvCxnSpPr/>
          <p:nvPr/>
        </p:nvCxnSpPr>
        <p:spPr>
          <a:xfrm rot="10800000">
            <a:off x="3048075" y="3009450"/>
            <a:ext cx="8700" cy="2703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0"/>
          <p:cNvCxnSpPr/>
          <p:nvPr/>
        </p:nvCxnSpPr>
        <p:spPr>
          <a:xfrm rot="10800000">
            <a:off x="3619300" y="4061250"/>
            <a:ext cx="133500" cy="13350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20"/>
          <p:cNvSpPr txBox="1"/>
          <p:nvPr/>
        </p:nvSpPr>
        <p:spPr>
          <a:xfrm>
            <a:off x="4969225" y="4492200"/>
            <a:ext cx="144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Calibri"/>
                <a:ea typeface="Calibri"/>
                <a:cs typeface="Calibri"/>
                <a:sym typeface="Calibri"/>
              </a:rPr>
              <a:t>Motor Drive</a:t>
            </a:r>
            <a:endParaRPr b="1" sz="1000">
              <a:latin typeface="Calibri"/>
              <a:ea typeface="Calibri"/>
              <a:cs typeface="Calibri"/>
              <a:sym typeface="Calibri"/>
            </a:endParaRPr>
          </a:p>
        </p:txBody>
      </p:sp>
      <p:sp>
        <p:nvSpPr>
          <p:cNvPr id="204" name="Google Shape;204;p20"/>
          <p:cNvSpPr txBox="1"/>
          <p:nvPr/>
        </p:nvSpPr>
        <p:spPr>
          <a:xfrm>
            <a:off x="5925175" y="3943350"/>
            <a:ext cx="126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Calibri"/>
                <a:ea typeface="Calibri"/>
                <a:cs typeface="Calibri"/>
                <a:sym typeface="Calibri"/>
              </a:rPr>
              <a:t>Dc motor</a:t>
            </a:r>
            <a:endParaRPr b="1" sz="1000">
              <a:latin typeface="Calibri"/>
              <a:ea typeface="Calibri"/>
              <a:cs typeface="Calibri"/>
              <a:sym typeface="Calibri"/>
            </a:endParaRPr>
          </a:p>
        </p:txBody>
      </p:sp>
      <p:cxnSp>
        <p:nvCxnSpPr>
          <p:cNvPr id="205" name="Google Shape;205;p20"/>
          <p:cNvCxnSpPr/>
          <p:nvPr/>
        </p:nvCxnSpPr>
        <p:spPr>
          <a:xfrm rot="10800000">
            <a:off x="5565925" y="3943350"/>
            <a:ext cx="361800" cy="1245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p20"/>
          <p:cNvCxnSpPr>
            <a:stCxn id="204" idx="1"/>
          </p:cNvCxnSpPr>
          <p:nvPr/>
        </p:nvCxnSpPr>
        <p:spPr>
          <a:xfrm flipH="1">
            <a:off x="5461975" y="4112700"/>
            <a:ext cx="463200" cy="1374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20"/>
          <p:cNvCxnSpPr>
            <a:stCxn id="203" idx="1"/>
          </p:cNvCxnSpPr>
          <p:nvPr/>
        </p:nvCxnSpPr>
        <p:spPr>
          <a:xfrm rot="10800000">
            <a:off x="4800625" y="4265550"/>
            <a:ext cx="168600" cy="396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2"/>
          <p:cNvSpPr txBox="1"/>
          <p:nvPr>
            <p:ph idx="1" type="body"/>
          </p:nvPr>
        </p:nvSpPr>
        <p:spPr>
          <a:xfrm>
            <a:off x="729250" y="857700"/>
            <a:ext cx="7505700" cy="244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Nunito"/>
              <a:buChar char="●"/>
            </a:pPr>
            <a:r>
              <a:rPr lang="en-GB" sz="1800">
                <a:latin typeface="Nunito"/>
                <a:ea typeface="Nunito"/>
                <a:cs typeface="Nunito"/>
                <a:sym typeface="Nunito"/>
              </a:rPr>
              <a:t>T</a:t>
            </a:r>
            <a:r>
              <a:rPr lang="en-GB" sz="1800">
                <a:latin typeface="Nunito"/>
                <a:ea typeface="Nunito"/>
                <a:cs typeface="Nunito"/>
                <a:sym typeface="Nunito"/>
              </a:rPr>
              <a:t>akes </a:t>
            </a:r>
            <a:r>
              <a:rPr lang="en-GB" sz="1800">
                <a:latin typeface="Nunito"/>
                <a:ea typeface="Nunito"/>
                <a:cs typeface="Nunito"/>
                <a:sym typeface="Nunito"/>
              </a:rPr>
              <a:t>2 pins</a:t>
            </a:r>
            <a:r>
              <a:rPr lang="en-GB" sz="1800">
                <a:latin typeface="Nunito"/>
                <a:ea typeface="Nunito"/>
                <a:cs typeface="Nunito"/>
                <a:sym typeface="Nunito"/>
              </a:rPr>
              <a:t> from the microcontroller</a:t>
            </a:r>
            <a:r>
              <a:rPr lang="en-GB" sz="1800">
                <a:latin typeface="Nunito"/>
                <a:ea typeface="Nunito"/>
                <a:cs typeface="Nunito"/>
                <a:sym typeface="Nunito"/>
              </a:rPr>
              <a:t>.</a:t>
            </a:r>
            <a:endParaRPr sz="1800">
              <a:latin typeface="Nunito"/>
              <a:ea typeface="Nunito"/>
              <a:cs typeface="Nunito"/>
              <a:sym typeface="Nunito"/>
            </a:endParaRPr>
          </a:p>
          <a:p>
            <a:pPr indent="0" lvl="0" marL="457200" rtl="0" algn="l">
              <a:spcBef>
                <a:spcPts val="0"/>
              </a:spcBef>
              <a:spcAft>
                <a:spcPts val="0"/>
              </a:spcAft>
              <a:buNone/>
            </a:pPr>
            <a:r>
              <a:rPr lang="en-GB" sz="1800">
                <a:latin typeface="Nunito"/>
                <a:ea typeface="Nunito"/>
                <a:cs typeface="Nunito"/>
                <a:sym typeface="Nunito"/>
              </a:rPr>
              <a:t>PC0-SCL (serial clock)-</a:t>
            </a:r>
            <a:r>
              <a:rPr lang="en-GB" sz="1800">
                <a:latin typeface="Nunito"/>
                <a:ea typeface="Nunito"/>
                <a:cs typeface="Nunito"/>
                <a:sym typeface="Nunito"/>
              </a:rPr>
              <a:t>carries the clock signal.</a:t>
            </a:r>
            <a:endParaRPr sz="1800">
              <a:latin typeface="Nunito"/>
              <a:ea typeface="Nunito"/>
              <a:cs typeface="Nunito"/>
              <a:sym typeface="Nunito"/>
            </a:endParaRPr>
          </a:p>
          <a:p>
            <a:pPr indent="0" lvl="0" marL="457200" rtl="0" algn="l">
              <a:spcBef>
                <a:spcPts val="0"/>
              </a:spcBef>
              <a:spcAft>
                <a:spcPts val="0"/>
              </a:spcAft>
              <a:buNone/>
            </a:pPr>
            <a:r>
              <a:rPr lang="en-GB" sz="1800">
                <a:latin typeface="Nunito"/>
                <a:ea typeface="Nunito"/>
                <a:cs typeface="Nunito"/>
                <a:sym typeface="Nunito"/>
              </a:rPr>
              <a:t>PC1-SDA (serial data) -transfers the data that takes place through the pin. </a:t>
            </a:r>
            <a:endParaRPr sz="1800">
              <a:latin typeface="Nunito"/>
              <a:ea typeface="Nunito"/>
              <a:cs typeface="Nunito"/>
              <a:sym typeface="Nunito"/>
            </a:endParaRPr>
          </a:p>
          <a:p>
            <a:pPr indent="0" lvl="0" marL="457200" rtl="0" algn="l">
              <a:spcBef>
                <a:spcPts val="0"/>
              </a:spcBef>
              <a:spcAft>
                <a:spcPts val="0"/>
              </a:spcAft>
              <a:buNone/>
            </a:pPr>
            <a:r>
              <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latin typeface="Nunito"/>
                <a:ea typeface="Nunito"/>
                <a:cs typeface="Nunito"/>
                <a:sym typeface="Nunito"/>
              </a:rPr>
              <a:t>Master device- Atmega</a:t>
            </a:r>
            <a:endParaRPr sz="1800">
              <a:latin typeface="Nunito"/>
              <a:ea typeface="Nunito"/>
              <a:cs typeface="Nunito"/>
              <a:sym typeface="Nunito"/>
            </a:endParaRPr>
          </a:p>
          <a:p>
            <a:pPr indent="0" lvl="0" marL="0" rtl="0" algn="l">
              <a:spcBef>
                <a:spcPts val="0"/>
              </a:spcBef>
              <a:spcAft>
                <a:spcPts val="0"/>
              </a:spcAft>
              <a:buNone/>
            </a:pPr>
            <a:r>
              <a:rPr lang="en-GB" sz="1800">
                <a:latin typeface="Nunito"/>
                <a:ea typeface="Nunito"/>
                <a:cs typeface="Nunito"/>
                <a:sym typeface="Nunito"/>
              </a:rPr>
              <a:t>         Slave device- LCD</a:t>
            </a:r>
            <a:endParaRPr sz="1800">
              <a:latin typeface="Nunito"/>
              <a:ea typeface="Nunito"/>
              <a:cs typeface="Nunito"/>
              <a:sym typeface="Nunito"/>
            </a:endParaRPr>
          </a:p>
        </p:txBody>
      </p:sp>
      <p:pic>
        <p:nvPicPr>
          <p:cNvPr id="694" name="Google Shape;694;p92"/>
          <p:cNvPicPr preferRelativeResize="0"/>
          <p:nvPr/>
        </p:nvPicPr>
        <p:blipFill>
          <a:blip r:embed="rId3">
            <a:alphaModFix/>
          </a:blip>
          <a:stretch>
            <a:fillRect/>
          </a:stretch>
        </p:blipFill>
        <p:spPr>
          <a:xfrm>
            <a:off x="3880613" y="2704612"/>
            <a:ext cx="4126476" cy="2021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3"/>
          <p:cNvSpPr txBox="1"/>
          <p:nvPr>
            <p:ph type="title"/>
          </p:nvPr>
        </p:nvSpPr>
        <p:spPr>
          <a:xfrm>
            <a:off x="549225" y="3807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444"/>
              <a:t>Internal Structure of </a:t>
            </a:r>
            <a:r>
              <a:rPr lang="en-GB" sz="2444"/>
              <a:t>PCF8574A-Remote 8 bit I/O expander for I2C</a:t>
            </a:r>
            <a:endParaRPr sz="2444"/>
          </a:p>
          <a:p>
            <a:pPr indent="0" lvl="0" marL="0" rtl="0" algn="l">
              <a:spcBef>
                <a:spcPts val="0"/>
              </a:spcBef>
              <a:spcAft>
                <a:spcPts val="0"/>
              </a:spcAft>
              <a:buNone/>
            </a:pPr>
            <a:r>
              <a:t/>
            </a:r>
            <a:endParaRPr/>
          </a:p>
        </p:txBody>
      </p:sp>
      <p:pic>
        <p:nvPicPr>
          <p:cNvPr id="700" name="Google Shape;700;p93"/>
          <p:cNvPicPr preferRelativeResize="0"/>
          <p:nvPr/>
        </p:nvPicPr>
        <p:blipFill>
          <a:blip r:embed="rId3">
            <a:alphaModFix/>
          </a:blip>
          <a:stretch>
            <a:fillRect/>
          </a:stretch>
        </p:blipFill>
        <p:spPr>
          <a:xfrm>
            <a:off x="1452651" y="1244625"/>
            <a:ext cx="6408424" cy="34165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fontScale="90000"/>
          </a:bodyPr>
          <a:lstStyle/>
          <a:p>
            <a:pPr indent="0" lvl="0" marL="457200" rtl="0" algn="ctr">
              <a:lnSpc>
                <a:spcPct val="95000"/>
              </a:lnSpc>
              <a:spcBef>
                <a:spcPts val="600"/>
              </a:spcBef>
              <a:spcAft>
                <a:spcPts val="0"/>
              </a:spcAft>
              <a:buSzPct val="137230"/>
              <a:buNone/>
            </a:pPr>
            <a:r>
              <a:rPr b="1" lang="en-GB" sz="2429"/>
              <a:t>PCF8574A-Remote 8 bit I/O expander for I2C cont.</a:t>
            </a:r>
            <a:endParaRPr/>
          </a:p>
        </p:txBody>
      </p:sp>
      <p:sp>
        <p:nvSpPr>
          <p:cNvPr id="706" name="Google Shape;706;p9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lnSpcReduction="20000"/>
          </a:bodyPr>
          <a:lstStyle/>
          <a:p>
            <a:pPr indent="457200" lvl="0" marL="0" rtl="0" algn="l">
              <a:lnSpc>
                <a:spcPct val="95000"/>
              </a:lnSpc>
              <a:spcBef>
                <a:spcPts val="600"/>
              </a:spcBef>
              <a:spcAft>
                <a:spcPts val="0"/>
              </a:spcAft>
              <a:buClr>
                <a:schemeClr val="dk1"/>
              </a:buClr>
              <a:buSzPts val="935"/>
              <a:buFont typeface="Arial"/>
              <a:buNone/>
            </a:pPr>
            <a:r>
              <a:rPr lang="en-GB" sz="1810">
                <a:solidFill>
                  <a:srgbClr val="111111"/>
                </a:solidFill>
                <a:latin typeface="Nunito"/>
                <a:ea typeface="Nunito"/>
                <a:cs typeface="Nunito"/>
                <a:sym typeface="Nunito"/>
              </a:rPr>
              <a:t>Maximum voltage:6V</a:t>
            </a:r>
            <a:endParaRPr sz="1810">
              <a:solidFill>
                <a:srgbClr val="111111"/>
              </a:solidFill>
              <a:latin typeface="Nunito"/>
              <a:ea typeface="Nunito"/>
              <a:cs typeface="Nunito"/>
              <a:sym typeface="Nunito"/>
            </a:endParaRPr>
          </a:p>
          <a:p>
            <a:pPr indent="0" lvl="0" marL="457200" rtl="0" algn="l">
              <a:lnSpc>
                <a:spcPct val="95000"/>
              </a:lnSpc>
              <a:spcBef>
                <a:spcPts val="600"/>
              </a:spcBef>
              <a:spcAft>
                <a:spcPts val="0"/>
              </a:spcAft>
              <a:buClr>
                <a:schemeClr val="dk1"/>
              </a:buClr>
              <a:buSzPts val="935"/>
              <a:buFont typeface="Arial"/>
              <a:buNone/>
            </a:pPr>
            <a:r>
              <a:rPr lang="en-GB" sz="1810">
                <a:solidFill>
                  <a:srgbClr val="111111"/>
                </a:solidFill>
                <a:latin typeface="Nunito"/>
                <a:ea typeface="Nunito"/>
                <a:cs typeface="Nunito"/>
                <a:sym typeface="Nunito"/>
              </a:rPr>
              <a:t>Maximum current:25 mA</a:t>
            </a:r>
            <a:endParaRPr sz="1810">
              <a:solidFill>
                <a:srgbClr val="111111"/>
              </a:solidFill>
              <a:latin typeface="Nunito"/>
              <a:ea typeface="Nunito"/>
              <a:cs typeface="Nunito"/>
              <a:sym typeface="Nunito"/>
            </a:endParaRPr>
          </a:p>
          <a:p>
            <a:pPr indent="0" lvl="0" marL="457200" rtl="0" algn="l">
              <a:lnSpc>
                <a:spcPct val="95000"/>
              </a:lnSpc>
              <a:spcBef>
                <a:spcPts val="600"/>
              </a:spcBef>
              <a:spcAft>
                <a:spcPts val="0"/>
              </a:spcAft>
              <a:buClr>
                <a:schemeClr val="dk1"/>
              </a:buClr>
              <a:buSzPts val="935"/>
              <a:buFont typeface="Arial"/>
              <a:buNone/>
            </a:pPr>
            <a:r>
              <a:t/>
            </a:r>
            <a:endParaRPr sz="1810">
              <a:solidFill>
                <a:srgbClr val="111111"/>
              </a:solidFill>
              <a:latin typeface="Nunito"/>
              <a:ea typeface="Nunito"/>
              <a:cs typeface="Nunito"/>
              <a:sym typeface="Nunito"/>
            </a:endParaRPr>
          </a:p>
          <a:p>
            <a:pPr indent="0" lvl="0" marL="457200" rtl="0" algn="l">
              <a:lnSpc>
                <a:spcPct val="95000"/>
              </a:lnSpc>
              <a:spcBef>
                <a:spcPts val="600"/>
              </a:spcBef>
              <a:spcAft>
                <a:spcPts val="0"/>
              </a:spcAft>
              <a:buClr>
                <a:schemeClr val="dk1"/>
              </a:buClr>
              <a:buSzPts val="935"/>
              <a:buFont typeface="Arial"/>
              <a:buNone/>
            </a:pPr>
            <a:r>
              <a:rPr lang="en-GB" sz="1810">
                <a:solidFill>
                  <a:srgbClr val="111111"/>
                </a:solidFill>
              </a:rPr>
              <a:t>Link to refer Speciation Data Sheet:</a:t>
            </a:r>
            <a:endParaRPr sz="1810">
              <a:solidFill>
                <a:srgbClr val="111111"/>
              </a:solidFill>
            </a:endParaRPr>
          </a:p>
          <a:p>
            <a:pPr indent="0" lvl="0" marL="457200" rtl="0" algn="l">
              <a:lnSpc>
                <a:spcPct val="95000"/>
              </a:lnSpc>
              <a:spcBef>
                <a:spcPts val="600"/>
              </a:spcBef>
              <a:spcAft>
                <a:spcPts val="0"/>
              </a:spcAft>
              <a:buClr>
                <a:schemeClr val="dk1"/>
              </a:buClr>
              <a:buSzPts val="935"/>
              <a:buFont typeface="Arial"/>
              <a:buNone/>
            </a:pPr>
            <a:r>
              <a:rPr lang="en-GB" sz="1810" u="sng">
                <a:solidFill>
                  <a:schemeClr val="hlink"/>
                </a:solidFill>
                <a:hlinkClick r:id="rId3"/>
              </a:rPr>
              <a:t>https://pdf1.alldatasheet.com/datasheet-pdf/view/83871/TI/PCF8574A.html</a:t>
            </a:r>
            <a:endParaRPr sz="1130">
              <a:solidFill>
                <a:srgbClr val="111111"/>
              </a:solidFill>
            </a:endParaRPr>
          </a:p>
          <a:p>
            <a:pPr indent="0" lvl="0" marL="0" rtl="0" algn="l">
              <a:lnSpc>
                <a:spcPct val="115000"/>
              </a:lnSpc>
              <a:spcBef>
                <a:spcPts val="0"/>
              </a:spcBef>
              <a:spcAft>
                <a:spcPts val="0"/>
              </a:spcAft>
              <a:buSzPts val="1300"/>
              <a:buNone/>
            </a:pPr>
            <a:r>
              <a:t/>
            </a:r>
            <a:endParaRPr>
              <a:highlight>
                <a:srgbClr val="F6B26B"/>
              </a:highlight>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5"/>
          <p:cNvSpPr txBox="1"/>
          <p:nvPr>
            <p:ph type="title"/>
          </p:nvPr>
        </p:nvSpPr>
        <p:spPr>
          <a:xfrm>
            <a:off x="-1438275" y="231238"/>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lang="en-GB"/>
              <a:t>Stepper</a:t>
            </a:r>
            <a:r>
              <a:rPr b="1" lang="en-GB"/>
              <a:t> motor</a:t>
            </a:r>
            <a:endParaRPr b="1"/>
          </a:p>
        </p:txBody>
      </p:sp>
      <p:pic>
        <p:nvPicPr>
          <p:cNvPr id="712" name="Google Shape;712;p95"/>
          <p:cNvPicPr preferRelativeResize="0"/>
          <p:nvPr/>
        </p:nvPicPr>
        <p:blipFill rotWithShape="1">
          <a:blip r:embed="rId3">
            <a:alphaModFix/>
          </a:blip>
          <a:srcRect b="3781" l="0" r="0" t="0"/>
          <a:stretch/>
        </p:blipFill>
        <p:spPr>
          <a:xfrm>
            <a:off x="6167000" y="392900"/>
            <a:ext cx="1965400" cy="1891100"/>
          </a:xfrm>
          <a:prstGeom prst="rect">
            <a:avLst/>
          </a:prstGeom>
          <a:noFill/>
          <a:ln>
            <a:noFill/>
          </a:ln>
        </p:spPr>
      </p:pic>
      <p:pic>
        <p:nvPicPr>
          <p:cNvPr id="713" name="Google Shape;713;p95"/>
          <p:cNvPicPr preferRelativeResize="0"/>
          <p:nvPr/>
        </p:nvPicPr>
        <p:blipFill>
          <a:blip r:embed="rId4">
            <a:alphaModFix/>
          </a:blip>
          <a:stretch>
            <a:fillRect/>
          </a:stretch>
        </p:blipFill>
        <p:spPr>
          <a:xfrm>
            <a:off x="603550" y="1113588"/>
            <a:ext cx="2547575" cy="2547575"/>
          </a:xfrm>
          <a:prstGeom prst="rect">
            <a:avLst/>
          </a:prstGeom>
          <a:noFill/>
          <a:ln>
            <a:noFill/>
          </a:ln>
        </p:spPr>
      </p:pic>
      <p:pic>
        <p:nvPicPr>
          <p:cNvPr id="714" name="Google Shape;714;p95"/>
          <p:cNvPicPr preferRelativeResize="0"/>
          <p:nvPr/>
        </p:nvPicPr>
        <p:blipFill rotWithShape="1">
          <a:blip r:embed="rId5">
            <a:alphaModFix/>
          </a:blip>
          <a:srcRect b="7228" l="2957" r="3145" t="9590"/>
          <a:stretch/>
        </p:blipFill>
        <p:spPr>
          <a:xfrm>
            <a:off x="3151125" y="2194075"/>
            <a:ext cx="4024600" cy="24638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96"/>
          <p:cNvSpPr txBox="1"/>
          <p:nvPr>
            <p:ph idx="1" type="body"/>
          </p:nvPr>
        </p:nvSpPr>
        <p:spPr>
          <a:xfrm>
            <a:off x="819150" y="521550"/>
            <a:ext cx="7505700" cy="397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 </a:t>
            </a:r>
            <a:r>
              <a:rPr lang="en-GB" sz="1800">
                <a:latin typeface="Nunito"/>
                <a:ea typeface="Nunito"/>
                <a:cs typeface="Nunito"/>
                <a:sym typeface="Nunito"/>
              </a:rPr>
              <a:t>Ability to control the position of the rotor</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latin typeface="Nunito"/>
                <a:ea typeface="Nunito"/>
                <a:cs typeface="Nunito"/>
                <a:sym typeface="Nunito"/>
              </a:rPr>
              <a:t>Bipolar stepper </a:t>
            </a:r>
            <a:endParaRPr sz="1800">
              <a:latin typeface="Nunito"/>
              <a:ea typeface="Nunito"/>
              <a:cs typeface="Nunito"/>
              <a:sym typeface="Nunito"/>
            </a:endParaRPr>
          </a:p>
          <a:p>
            <a:pPr indent="457200" lvl="0" marL="914400" rtl="0" algn="l">
              <a:spcBef>
                <a:spcPts val="0"/>
              </a:spcBef>
              <a:spcAft>
                <a:spcPts val="0"/>
              </a:spcAft>
              <a:buNone/>
            </a:pPr>
            <a:r>
              <a:rPr lang="en-GB" sz="1800">
                <a:latin typeface="Nunito"/>
                <a:ea typeface="Nunito"/>
                <a:cs typeface="Nunito"/>
                <a:sym typeface="Nunito"/>
              </a:rPr>
              <a:t>-has more torque</a:t>
            </a:r>
            <a:endParaRPr sz="1800">
              <a:latin typeface="Nunito"/>
              <a:ea typeface="Nunito"/>
              <a:cs typeface="Nunito"/>
              <a:sym typeface="Nunito"/>
            </a:endParaRPr>
          </a:p>
          <a:p>
            <a:pPr indent="457200" lvl="0" marL="914400" rtl="0" algn="l">
              <a:spcBef>
                <a:spcPts val="0"/>
              </a:spcBef>
              <a:spcAft>
                <a:spcPts val="0"/>
              </a:spcAft>
              <a:buNone/>
            </a:pPr>
            <a:r>
              <a:rPr lang="en-GB" sz="1800">
                <a:latin typeface="Nunito"/>
                <a:ea typeface="Nunito"/>
                <a:cs typeface="Nunito"/>
                <a:sym typeface="Nunito"/>
              </a:rPr>
              <a:t>-doesn't have the center tap wire</a:t>
            </a:r>
            <a:endParaRPr sz="1800">
              <a:latin typeface="Nunito"/>
              <a:ea typeface="Nunito"/>
              <a:cs typeface="Nunito"/>
              <a:sym typeface="Nunito"/>
            </a:endParaRPr>
          </a:p>
          <a:p>
            <a:pPr indent="457200" lvl="0" marL="914400" rtl="0" algn="l">
              <a:spcBef>
                <a:spcPts val="0"/>
              </a:spcBef>
              <a:spcAft>
                <a:spcPts val="0"/>
              </a:spcAft>
              <a:buNone/>
            </a:pPr>
            <a:r>
              <a:t/>
            </a:r>
            <a:endParaRPr sz="1800">
              <a:latin typeface="Nunito"/>
              <a:ea typeface="Nunito"/>
              <a:cs typeface="Nunito"/>
              <a:sym typeface="Nunito"/>
            </a:endParaRPr>
          </a:p>
          <a:p>
            <a:pPr indent="457200" lvl="0" marL="914400" rtl="0" algn="l">
              <a:spcBef>
                <a:spcPts val="0"/>
              </a:spcBef>
              <a:spcAft>
                <a:spcPts val="0"/>
              </a:spcAft>
              <a:buNone/>
            </a:pPr>
            <a:r>
              <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latin typeface="Nunito"/>
                <a:ea typeface="Nunito"/>
                <a:cs typeface="Nunito"/>
                <a:sym typeface="Nunito"/>
              </a:rPr>
              <a:t>Motor driver L293D </a:t>
            </a:r>
            <a:endParaRPr sz="1800">
              <a:latin typeface="Nunito"/>
              <a:ea typeface="Nunito"/>
              <a:cs typeface="Nunito"/>
              <a:sym typeface="Nunito"/>
            </a:endParaRPr>
          </a:p>
          <a:p>
            <a:pPr indent="457200" lvl="0" marL="1371600" rtl="0" algn="l">
              <a:spcBef>
                <a:spcPts val="0"/>
              </a:spcBef>
              <a:spcAft>
                <a:spcPts val="0"/>
              </a:spcAft>
              <a:buNone/>
            </a:pPr>
            <a:r>
              <a:rPr lang="en-GB" sz="1800">
                <a:latin typeface="Nunito"/>
                <a:ea typeface="Nunito"/>
                <a:cs typeface="Nunito"/>
                <a:sym typeface="Nunito"/>
              </a:rPr>
              <a:t>-to drive the stepper motor.</a:t>
            </a:r>
            <a:endParaRPr sz="1800">
              <a:latin typeface="Nunito"/>
              <a:ea typeface="Nunito"/>
              <a:cs typeface="Nunito"/>
              <a:sym typeface="Nunito"/>
            </a:endParaRPr>
          </a:p>
        </p:txBody>
      </p:sp>
      <p:pic>
        <p:nvPicPr>
          <p:cNvPr id="720" name="Google Shape;720;p96"/>
          <p:cNvPicPr preferRelativeResize="0"/>
          <p:nvPr/>
        </p:nvPicPr>
        <p:blipFill rotWithShape="1">
          <a:blip r:embed="rId3">
            <a:alphaModFix/>
          </a:blip>
          <a:srcRect b="29118" l="0" r="68809" t="14831"/>
          <a:stretch/>
        </p:blipFill>
        <p:spPr>
          <a:xfrm>
            <a:off x="5844900" y="2657600"/>
            <a:ext cx="1942274" cy="20722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lang="en-GB"/>
              <a:t>Stepper</a:t>
            </a:r>
            <a:r>
              <a:rPr b="1" lang="en-GB"/>
              <a:t> Motor cont.</a:t>
            </a:r>
            <a:endParaRPr b="1"/>
          </a:p>
        </p:txBody>
      </p:sp>
      <p:sp>
        <p:nvSpPr>
          <p:cNvPr id="726" name="Google Shape;726;p9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457200" lvl="0" marL="0" rtl="0" algn="l">
              <a:lnSpc>
                <a:spcPct val="95000"/>
              </a:lnSpc>
              <a:spcBef>
                <a:spcPts val="600"/>
              </a:spcBef>
              <a:spcAft>
                <a:spcPts val="0"/>
              </a:spcAft>
              <a:buClr>
                <a:schemeClr val="dk1"/>
              </a:buClr>
              <a:buSzPts val="935"/>
              <a:buFont typeface="Arial"/>
              <a:buNone/>
            </a:pPr>
            <a:r>
              <a:rPr lang="en-GB" sz="1810">
                <a:solidFill>
                  <a:srgbClr val="111111"/>
                </a:solidFill>
                <a:latin typeface="Nunito"/>
                <a:ea typeface="Nunito"/>
                <a:cs typeface="Nunito"/>
                <a:sym typeface="Nunito"/>
              </a:rPr>
              <a:t>Maximum voltage:12V</a:t>
            </a:r>
            <a:endParaRPr sz="1810">
              <a:solidFill>
                <a:srgbClr val="111111"/>
              </a:solidFill>
              <a:latin typeface="Nunito"/>
              <a:ea typeface="Nunito"/>
              <a:cs typeface="Nunito"/>
              <a:sym typeface="Nunito"/>
            </a:endParaRPr>
          </a:p>
          <a:p>
            <a:pPr indent="0" lvl="0" marL="457200" rtl="0" algn="l">
              <a:lnSpc>
                <a:spcPct val="95000"/>
              </a:lnSpc>
              <a:spcBef>
                <a:spcPts val="600"/>
              </a:spcBef>
              <a:spcAft>
                <a:spcPts val="0"/>
              </a:spcAft>
              <a:buClr>
                <a:schemeClr val="dk1"/>
              </a:buClr>
              <a:buSzPts val="935"/>
              <a:buFont typeface="Arial"/>
              <a:buNone/>
            </a:pPr>
            <a:r>
              <a:rPr lang="en-GB" sz="1810">
                <a:solidFill>
                  <a:srgbClr val="111111"/>
                </a:solidFill>
                <a:latin typeface="Nunito"/>
                <a:ea typeface="Nunito"/>
                <a:cs typeface="Nunito"/>
                <a:sym typeface="Nunito"/>
              </a:rPr>
              <a:t>Maximum current:1.7A</a:t>
            </a:r>
            <a:endParaRPr sz="1810">
              <a:solidFill>
                <a:srgbClr val="111111"/>
              </a:solidFill>
              <a:latin typeface="Nunito"/>
              <a:ea typeface="Nunito"/>
              <a:cs typeface="Nunito"/>
              <a:sym typeface="Nunito"/>
            </a:endParaRPr>
          </a:p>
          <a:p>
            <a:pPr indent="0" lvl="0" marL="457200" rtl="0" algn="l">
              <a:lnSpc>
                <a:spcPct val="95000"/>
              </a:lnSpc>
              <a:spcBef>
                <a:spcPts val="600"/>
              </a:spcBef>
              <a:spcAft>
                <a:spcPts val="0"/>
              </a:spcAft>
              <a:buClr>
                <a:schemeClr val="dk1"/>
              </a:buClr>
              <a:buSzPts val="935"/>
              <a:buFont typeface="Arial"/>
              <a:buNone/>
            </a:pPr>
            <a:r>
              <a:rPr lang="en-GB" sz="1810">
                <a:solidFill>
                  <a:srgbClr val="111111"/>
                </a:solidFill>
                <a:latin typeface="Nunito"/>
                <a:ea typeface="Nunito"/>
                <a:cs typeface="Nunito"/>
                <a:sym typeface="Nunito"/>
              </a:rPr>
              <a:t>Torque:3.7 kg-cm</a:t>
            </a:r>
            <a:endParaRPr sz="1810">
              <a:solidFill>
                <a:srgbClr val="111111"/>
              </a:solidFill>
              <a:latin typeface="Nunito"/>
              <a:ea typeface="Nunito"/>
              <a:cs typeface="Nunito"/>
              <a:sym typeface="Nunito"/>
            </a:endParaRPr>
          </a:p>
          <a:p>
            <a:pPr indent="0" lvl="0" marL="0" rtl="0" algn="l">
              <a:lnSpc>
                <a:spcPct val="95000"/>
              </a:lnSpc>
              <a:spcBef>
                <a:spcPts val="600"/>
              </a:spcBef>
              <a:spcAft>
                <a:spcPts val="0"/>
              </a:spcAft>
              <a:buClr>
                <a:schemeClr val="dk1"/>
              </a:buClr>
              <a:buSzPts val="935"/>
              <a:buFont typeface="Arial"/>
              <a:buNone/>
            </a:pPr>
            <a:r>
              <a:t/>
            </a:r>
            <a:endParaRPr sz="1810">
              <a:solidFill>
                <a:srgbClr val="111111"/>
              </a:solidFill>
              <a:latin typeface="Nunito"/>
              <a:ea typeface="Nunito"/>
              <a:cs typeface="Nunito"/>
              <a:sym typeface="Nunito"/>
            </a:endParaRPr>
          </a:p>
          <a:p>
            <a:pPr indent="0" lvl="0" marL="457200" rtl="0" algn="l">
              <a:lnSpc>
                <a:spcPct val="95000"/>
              </a:lnSpc>
              <a:spcBef>
                <a:spcPts val="600"/>
              </a:spcBef>
              <a:spcAft>
                <a:spcPts val="0"/>
              </a:spcAft>
              <a:buClr>
                <a:schemeClr val="dk1"/>
              </a:buClr>
              <a:buSzPts val="935"/>
              <a:buFont typeface="Arial"/>
              <a:buNone/>
            </a:pPr>
            <a:r>
              <a:rPr lang="en-GB" sz="1810">
                <a:solidFill>
                  <a:srgbClr val="111111"/>
                </a:solidFill>
                <a:latin typeface="Nunito"/>
                <a:ea typeface="Nunito"/>
                <a:cs typeface="Nunito"/>
                <a:sym typeface="Nunito"/>
              </a:rPr>
              <a:t>Link to refer Speciation:</a:t>
            </a:r>
            <a:endParaRPr sz="1810">
              <a:solidFill>
                <a:srgbClr val="111111"/>
              </a:solidFill>
              <a:latin typeface="Nunito"/>
              <a:ea typeface="Nunito"/>
              <a:cs typeface="Nunito"/>
              <a:sym typeface="Nunito"/>
            </a:endParaRPr>
          </a:p>
          <a:p>
            <a:pPr indent="0" lvl="0" marL="0" rtl="0" algn="l">
              <a:lnSpc>
                <a:spcPct val="95000"/>
              </a:lnSpc>
              <a:spcBef>
                <a:spcPts val="600"/>
              </a:spcBef>
              <a:spcAft>
                <a:spcPts val="0"/>
              </a:spcAft>
              <a:buClr>
                <a:schemeClr val="dk1"/>
              </a:buClr>
              <a:buSzPts val="935"/>
              <a:buFont typeface="Arial"/>
              <a:buNone/>
            </a:pPr>
            <a:r>
              <a:rPr lang="en-GB" sz="1810"/>
              <a:t>       </a:t>
            </a:r>
            <a:r>
              <a:rPr lang="en-GB" sz="1810" u="sng">
                <a:solidFill>
                  <a:schemeClr val="hlink"/>
                </a:solidFill>
                <a:hlinkClick r:id="rId3"/>
              </a:rPr>
              <a:t>https://www.pololu.com/product/2267</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8"/>
          <p:cNvSpPr txBox="1"/>
          <p:nvPr>
            <p:ph type="title"/>
          </p:nvPr>
        </p:nvSpPr>
        <p:spPr>
          <a:xfrm>
            <a:off x="131750" y="280075"/>
            <a:ext cx="8520600" cy="572700"/>
          </a:xfrm>
          <a:prstGeom prst="rect">
            <a:avLst/>
          </a:prstGeom>
          <a:noFill/>
          <a:ln>
            <a:noFill/>
          </a:ln>
        </p:spPr>
        <p:txBody>
          <a:bodyPr anchorCtr="0" anchor="t" bIns="91425" lIns="91425" spcFirstLastPara="1" rIns="91425" wrap="square" tIns="91425">
            <a:normAutofit/>
          </a:bodyPr>
          <a:lstStyle/>
          <a:p>
            <a:pPr indent="0" lvl="0" marL="457200" rtl="0" algn="l">
              <a:lnSpc>
                <a:spcPct val="95000"/>
              </a:lnSpc>
              <a:spcBef>
                <a:spcPts val="600"/>
              </a:spcBef>
              <a:spcAft>
                <a:spcPts val="0"/>
              </a:spcAft>
              <a:buClr>
                <a:schemeClr val="dk1"/>
              </a:buClr>
              <a:buSzPts val="935"/>
              <a:buFont typeface="Arial"/>
              <a:buNone/>
            </a:pPr>
            <a:r>
              <a:rPr lang="en-GB" sz="2032"/>
              <a:t>Circuit diagram </a:t>
            </a:r>
            <a:endParaRPr sz="3222"/>
          </a:p>
        </p:txBody>
      </p:sp>
      <p:pic>
        <p:nvPicPr>
          <p:cNvPr id="732" name="Google Shape;732;p98"/>
          <p:cNvPicPr preferRelativeResize="0"/>
          <p:nvPr/>
        </p:nvPicPr>
        <p:blipFill>
          <a:blip r:embed="rId3">
            <a:alphaModFix/>
          </a:blip>
          <a:stretch>
            <a:fillRect/>
          </a:stretch>
        </p:blipFill>
        <p:spPr>
          <a:xfrm>
            <a:off x="2650325" y="578788"/>
            <a:ext cx="4606445" cy="39859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9"/>
          <p:cNvSpPr txBox="1"/>
          <p:nvPr>
            <p:ph type="title"/>
          </p:nvPr>
        </p:nvSpPr>
        <p:spPr>
          <a:xfrm>
            <a:off x="354300" y="335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00"/>
              <a:t>PCB Design</a:t>
            </a:r>
            <a:endParaRPr sz="2100"/>
          </a:p>
        </p:txBody>
      </p:sp>
      <p:pic>
        <p:nvPicPr>
          <p:cNvPr id="738" name="Google Shape;738;p99"/>
          <p:cNvPicPr preferRelativeResize="0"/>
          <p:nvPr/>
        </p:nvPicPr>
        <p:blipFill>
          <a:blip r:embed="rId3">
            <a:alphaModFix/>
          </a:blip>
          <a:stretch>
            <a:fillRect/>
          </a:stretch>
        </p:blipFill>
        <p:spPr>
          <a:xfrm>
            <a:off x="3284050" y="335750"/>
            <a:ext cx="5263475" cy="43576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0"/>
          <p:cNvSpPr txBox="1"/>
          <p:nvPr>
            <p:ph type="title"/>
          </p:nvPr>
        </p:nvSpPr>
        <p:spPr>
          <a:xfrm>
            <a:off x="355975" y="382425"/>
            <a:ext cx="7505700" cy="954600"/>
          </a:xfrm>
          <a:prstGeom prst="rect">
            <a:avLst/>
          </a:prstGeom>
          <a:noFill/>
          <a:ln>
            <a:noFill/>
          </a:ln>
        </p:spPr>
        <p:txBody>
          <a:bodyPr anchorCtr="0" anchor="t" bIns="91425" lIns="91425" spcFirstLastPara="1" rIns="91425" wrap="square" tIns="91425">
            <a:normAutofit/>
          </a:bodyPr>
          <a:lstStyle/>
          <a:p>
            <a:pPr indent="0" lvl="0" marL="457200" rtl="0" algn="l">
              <a:lnSpc>
                <a:spcPct val="95000"/>
              </a:lnSpc>
              <a:spcBef>
                <a:spcPts val="600"/>
              </a:spcBef>
              <a:spcAft>
                <a:spcPts val="0"/>
              </a:spcAft>
              <a:buClr>
                <a:schemeClr val="dk1"/>
              </a:buClr>
              <a:buSzPts val="935"/>
              <a:buFont typeface="Arial"/>
              <a:buNone/>
            </a:pPr>
            <a:r>
              <a:rPr b="1" lang="en-GB" sz="2254"/>
              <a:t>Compiled code- LCD Display</a:t>
            </a:r>
            <a:endParaRPr b="1" sz="3243"/>
          </a:p>
        </p:txBody>
      </p:sp>
      <p:pic>
        <p:nvPicPr>
          <p:cNvPr id="744" name="Google Shape;744;p100"/>
          <p:cNvPicPr preferRelativeResize="0"/>
          <p:nvPr/>
        </p:nvPicPr>
        <p:blipFill>
          <a:blip r:embed="rId3">
            <a:alphaModFix/>
          </a:blip>
          <a:stretch>
            <a:fillRect/>
          </a:stretch>
        </p:blipFill>
        <p:spPr>
          <a:xfrm>
            <a:off x="306750" y="963488"/>
            <a:ext cx="2881351" cy="3755474"/>
          </a:xfrm>
          <a:prstGeom prst="rect">
            <a:avLst/>
          </a:prstGeom>
          <a:noFill/>
          <a:ln>
            <a:noFill/>
          </a:ln>
        </p:spPr>
      </p:pic>
      <p:pic>
        <p:nvPicPr>
          <p:cNvPr id="745" name="Google Shape;745;p100"/>
          <p:cNvPicPr preferRelativeResize="0"/>
          <p:nvPr/>
        </p:nvPicPr>
        <p:blipFill>
          <a:blip r:embed="rId4">
            <a:alphaModFix/>
          </a:blip>
          <a:stretch>
            <a:fillRect/>
          </a:stretch>
        </p:blipFill>
        <p:spPr>
          <a:xfrm>
            <a:off x="3237313" y="997225"/>
            <a:ext cx="3032925" cy="3688000"/>
          </a:xfrm>
          <a:prstGeom prst="rect">
            <a:avLst/>
          </a:prstGeom>
          <a:noFill/>
          <a:ln>
            <a:noFill/>
          </a:ln>
        </p:spPr>
      </p:pic>
      <p:pic>
        <p:nvPicPr>
          <p:cNvPr id="746" name="Google Shape;746;p100"/>
          <p:cNvPicPr preferRelativeResize="0"/>
          <p:nvPr/>
        </p:nvPicPr>
        <p:blipFill rotWithShape="1">
          <a:blip r:embed="rId5">
            <a:alphaModFix/>
          </a:blip>
          <a:srcRect b="0" l="0" r="12945" t="0"/>
          <a:stretch/>
        </p:blipFill>
        <p:spPr>
          <a:xfrm>
            <a:off x="6270250" y="1464150"/>
            <a:ext cx="2577325" cy="22152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1"/>
          <p:cNvSpPr txBox="1"/>
          <p:nvPr>
            <p:ph type="title"/>
          </p:nvPr>
        </p:nvSpPr>
        <p:spPr>
          <a:xfrm>
            <a:off x="369275" y="2870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GB"/>
              <a:t>Compiled code - I2C</a:t>
            </a:r>
            <a:endParaRPr/>
          </a:p>
        </p:txBody>
      </p:sp>
      <p:pic>
        <p:nvPicPr>
          <p:cNvPr id="752" name="Google Shape;752;p101"/>
          <p:cNvPicPr preferRelativeResize="0"/>
          <p:nvPr/>
        </p:nvPicPr>
        <p:blipFill>
          <a:blip r:embed="rId3">
            <a:alphaModFix/>
          </a:blip>
          <a:stretch>
            <a:fillRect/>
          </a:stretch>
        </p:blipFill>
        <p:spPr>
          <a:xfrm>
            <a:off x="4265575" y="323288"/>
            <a:ext cx="4372799" cy="4496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txBox="1"/>
          <p:nvPr>
            <p:ph type="title"/>
          </p:nvPr>
        </p:nvSpPr>
        <p:spPr>
          <a:xfrm>
            <a:off x="324275" y="350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PCB Design</a:t>
            </a:r>
            <a:endParaRPr b="1"/>
          </a:p>
        </p:txBody>
      </p:sp>
      <p:pic>
        <p:nvPicPr>
          <p:cNvPr id="213" name="Google Shape;213;p21"/>
          <p:cNvPicPr preferRelativeResize="0"/>
          <p:nvPr/>
        </p:nvPicPr>
        <p:blipFill>
          <a:blip r:embed="rId3">
            <a:alphaModFix/>
          </a:blip>
          <a:stretch>
            <a:fillRect/>
          </a:stretch>
        </p:blipFill>
        <p:spPr>
          <a:xfrm>
            <a:off x="3039225" y="618000"/>
            <a:ext cx="5566850" cy="410562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2"/>
          <p:cNvSpPr txBox="1"/>
          <p:nvPr>
            <p:ph type="title"/>
          </p:nvPr>
        </p:nvSpPr>
        <p:spPr>
          <a:xfrm>
            <a:off x="275150" y="237825"/>
            <a:ext cx="6586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Compiled code - Stepper Motor</a:t>
            </a:r>
            <a:endParaRPr/>
          </a:p>
        </p:txBody>
      </p:sp>
      <p:pic>
        <p:nvPicPr>
          <p:cNvPr id="758" name="Google Shape;758;p102"/>
          <p:cNvPicPr preferRelativeResize="0"/>
          <p:nvPr/>
        </p:nvPicPr>
        <p:blipFill>
          <a:blip r:embed="rId3">
            <a:alphaModFix/>
          </a:blip>
          <a:stretch>
            <a:fillRect/>
          </a:stretch>
        </p:blipFill>
        <p:spPr>
          <a:xfrm>
            <a:off x="275150" y="724375"/>
            <a:ext cx="2431925" cy="4185500"/>
          </a:xfrm>
          <a:prstGeom prst="rect">
            <a:avLst/>
          </a:prstGeom>
          <a:noFill/>
          <a:ln>
            <a:noFill/>
          </a:ln>
        </p:spPr>
      </p:pic>
      <p:pic>
        <p:nvPicPr>
          <p:cNvPr id="759" name="Google Shape;759;p102"/>
          <p:cNvPicPr preferRelativeResize="0"/>
          <p:nvPr/>
        </p:nvPicPr>
        <p:blipFill>
          <a:blip r:embed="rId4">
            <a:alphaModFix/>
          </a:blip>
          <a:stretch>
            <a:fillRect/>
          </a:stretch>
        </p:blipFill>
        <p:spPr>
          <a:xfrm>
            <a:off x="2755200" y="858775"/>
            <a:ext cx="1962150" cy="3495675"/>
          </a:xfrm>
          <a:prstGeom prst="rect">
            <a:avLst/>
          </a:prstGeom>
          <a:noFill/>
          <a:ln>
            <a:noFill/>
          </a:ln>
        </p:spPr>
      </p:pic>
      <p:pic>
        <p:nvPicPr>
          <p:cNvPr id="760" name="Google Shape;760;p102"/>
          <p:cNvPicPr preferRelativeResize="0"/>
          <p:nvPr/>
        </p:nvPicPr>
        <p:blipFill>
          <a:blip r:embed="rId5">
            <a:alphaModFix/>
          </a:blip>
          <a:stretch>
            <a:fillRect/>
          </a:stretch>
        </p:blipFill>
        <p:spPr>
          <a:xfrm>
            <a:off x="4765463" y="962925"/>
            <a:ext cx="2000250" cy="3000375"/>
          </a:xfrm>
          <a:prstGeom prst="rect">
            <a:avLst/>
          </a:prstGeom>
          <a:noFill/>
          <a:ln>
            <a:noFill/>
          </a:ln>
        </p:spPr>
      </p:pic>
      <p:pic>
        <p:nvPicPr>
          <p:cNvPr id="761" name="Google Shape;761;p102"/>
          <p:cNvPicPr preferRelativeResize="0"/>
          <p:nvPr/>
        </p:nvPicPr>
        <p:blipFill>
          <a:blip r:embed="rId6">
            <a:alphaModFix/>
          </a:blip>
          <a:stretch>
            <a:fillRect/>
          </a:stretch>
        </p:blipFill>
        <p:spPr>
          <a:xfrm>
            <a:off x="6861950" y="858763"/>
            <a:ext cx="1977250" cy="320869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3"/>
          <p:cNvSpPr txBox="1"/>
          <p:nvPr>
            <p:ph idx="1" type="body"/>
          </p:nvPr>
        </p:nvSpPr>
        <p:spPr>
          <a:xfrm>
            <a:off x="1555325" y="1591500"/>
            <a:ext cx="5611500" cy="2662200"/>
          </a:xfrm>
          <a:prstGeom prst="rect">
            <a:avLst/>
          </a:prstGeom>
          <a:noFill/>
          <a:ln>
            <a:noFill/>
          </a:ln>
        </p:spPr>
        <p:txBody>
          <a:bodyPr anchorCtr="0" anchor="t" bIns="91425" lIns="91425" spcFirstLastPara="1" rIns="91425" wrap="square" tIns="91425">
            <a:normAutofit/>
          </a:bodyPr>
          <a:lstStyle/>
          <a:p>
            <a:pPr indent="0" lvl="0" marL="279400" rtl="0" algn="ctr">
              <a:lnSpc>
                <a:spcPct val="115000"/>
              </a:lnSpc>
              <a:spcBef>
                <a:spcPts val="600"/>
              </a:spcBef>
              <a:spcAft>
                <a:spcPts val="0"/>
              </a:spcAft>
              <a:buClr>
                <a:schemeClr val="dk1"/>
              </a:buClr>
              <a:buSzPts val="1100"/>
              <a:buFont typeface="Arial"/>
              <a:buNone/>
            </a:pPr>
            <a:r>
              <a:rPr b="1" lang="en-GB" sz="3900">
                <a:solidFill>
                  <a:schemeClr val="lt1"/>
                </a:solidFill>
                <a:latin typeface="Merriweather"/>
                <a:ea typeface="Merriweather"/>
                <a:cs typeface="Merriweather"/>
                <a:sym typeface="Merriweather"/>
              </a:rPr>
              <a:t>Thank You</a:t>
            </a:r>
            <a:endParaRPr b="1" sz="3900">
              <a:solidFill>
                <a:schemeClr val="lt1"/>
              </a:solidFill>
              <a:latin typeface="Merriweather"/>
              <a:ea typeface="Merriweather"/>
              <a:cs typeface="Merriweather"/>
              <a:sym typeface="Merriweather"/>
            </a:endParaRPr>
          </a:p>
          <a:p>
            <a:pPr indent="0" lvl="0" marL="279400" rtl="0" algn="ctr">
              <a:lnSpc>
                <a:spcPct val="115000"/>
              </a:lnSpc>
              <a:spcBef>
                <a:spcPts val="600"/>
              </a:spcBef>
              <a:spcAft>
                <a:spcPts val="0"/>
              </a:spcAft>
              <a:buClr>
                <a:schemeClr val="dk1"/>
              </a:buClr>
              <a:buSzPts val="1100"/>
              <a:buFont typeface="Arial"/>
              <a:buNone/>
            </a:pPr>
            <a:r>
              <a:rPr b="1" lang="en-GB" sz="3900">
                <a:solidFill>
                  <a:schemeClr val="lt1"/>
                </a:solidFill>
                <a:latin typeface="Merriweather"/>
                <a:ea typeface="Merriweather"/>
                <a:cs typeface="Merriweather"/>
                <a:sym typeface="Merriweather"/>
              </a:rPr>
              <a:t>Q &amp; A</a:t>
            </a:r>
            <a:endParaRPr b="1" sz="3900">
              <a:solidFill>
                <a:schemeClr val="lt1"/>
              </a:solidFill>
              <a:latin typeface="Merriweather"/>
              <a:ea typeface="Merriweather"/>
              <a:cs typeface="Merriweather"/>
              <a:sym typeface="Merriweather"/>
            </a:endParaRPr>
          </a:p>
          <a:p>
            <a:pPr indent="0" lvl="0" marL="0" rtl="0" algn="ctr">
              <a:lnSpc>
                <a:spcPct val="115000"/>
              </a:lnSpc>
              <a:spcBef>
                <a:spcPts val="600"/>
              </a:spcBef>
              <a:spcAft>
                <a:spcPts val="0"/>
              </a:spcAft>
              <a:buClr>
                <a:schemeClr val="dk1"/>
              </a:buClr>
              <a:buSzPts val="1100"/>
              <a:buFont typeface="Arial"/>
              <a:buNone/>
            </a:pPr>
            <a:r>
              <a:t/>
            </a:r>
            <a:endParaRPr sz="2000">
              <a:solidFill>
                <a:srgbClr val="727CA3"/>
              </a:solidFill>
            </a:endParaRPr>
          </a:p>
          <a:p>
            <a:pPr indent="0" lvl="0" marL="279400" rtl="0" algn="ctr">
              <a:lnSpc>
                <a:spcPct val="115000"/>
              </a:lnSpc>
              <a:spcBef>
                <a:spcPts val="600"/>
              </a:spcBef>
              <a:spcAft>
                <a:spcPts val="0"/>
              </a:spcAft>
              <a:buClr>
                <a:schemeClr val="dk1"/>
              </a:buClr>
              <a:buSzPts val="1100"/>
              <a:buFont typeface="Arial"/>
              <a:buNone/>
            </a:pPr>
            <a:r>
              <a:t/>
            </a:r>
            <a:endParaRPr sz="2600">
              <a:solidFill>
                <a:schemeClr val="lt1"/>
              </a:solidFill>
            </a:endParaRPr>
          </a:p>
          <a:p>
            <a:pPr indent="0" lvl="0" marL="0" rtl="0" algn="l">
              <a:lnSpc>
                <a:spcPct val="115000"/>
              </a:lnSpc>
              <a:spcBef>
                <a:spcPts val="0"/>
              </a:spcBef>
              <a:spcAft>
                <a:spcPts val="1200"/>
              </a:spcAft>
              <a:buSzPts val="13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